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70" r:id="rId9"/>
    <p:sldId id="263" r:id="rId10"/>
    <p:sldId id="264" r:id="rId11"/>
    <p:sldId id="265" r:id="rId12"/>
    <p:sldId id="266" r:id="rId13"/>
    <p:sldId id="267" r:id="rId14"/>
    <p:sldId id="271" r:id="rId15"/>
    <p:sldId id="268" r:id="rId16"/>
    <p:sldId id="269" r:id="rId17"/>
    <p:sldId id="273" r:id="rId18"/>
    <p:sldId id="272"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0"/>
    <p:restoredTop sz="94669"/>
  </p:normalViewPr>
  <p:slideViewPr>
    <p:cSldViewPr snapToGrid="0">
      <p:cViewPr varScale="1">
        <p:scale>
          <a:sx n="59" d="100"/>
          <a:sy n="59" d="100"/>
        </p:scale>
        <p:origin x="86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63F89CDB-F94B-4B7D-BFFC-BF76DCD24FE9}" type="datetimeFigureOut">
              <a:rPr lang="ru-KZ" smtClean="0"/>
              <a:t>09/28/2025</a:t>
            </a:fld>
            <a:endParaRPr lang="ru-KZ"/>
          </a:p>
        </p:txBody>
      </p:sp>
      <p:sp>
        <p:nvSpPr>
          <p:cNvPr id="5" name="Footer Placeholder 4"/>
          <p:cNvSpPr>
            <a:spLocks noGrp="1"/>
          </p:cNvSpPr>
          <p:nvPr>
            <p:ph type="ftr" sz="quarter" idx="11"/>
          </p:nvPr>
        </p:nvSpPr>
        <p:spPr>
          <a:xfrm>
            <a:off x="2692397" y="5037663"/>
            <a:ext cx="5214635" cy="279400"/>
          </a:xfrm>
        </p:spPr>
        <p:txBody>
          <a:bodyPr/>
          <a:lstStyle/>
          <a:p>
            <a:endParaRPr lang="ru-KZ"/>
          </a:p>
        </p:txBody>
      </p:sp>
      <p:sp>
        <p:nvSpPr>
          <p:cNvPr id="6" name="Slide Number Placeholder 5"/>
          <p:cNvSpPr>
            <a:spLocks noGrp="1"/>
          </p:cNvSpPr>
          <p:nvPr>
            <p:ph type="sldNum" sz="quarter" idx="12"/>
          </p:nvPr>
        </p:nvSpPr>
        <p:spPr>
          <a:xfrm>
            <a:off x="8956900" y="5037663"/>
            <a:ext cx="551167" cy="279400"/>
          </a:xfrm>
        </p:spPr>
        <p:txBody>
          <a:bodyPr/>
          <a:lstStyle/>
          <a:p>
            <a:fld id="{843675BF-DBE6-472F-9D4A-BAD91C7DC62E}" type="slidenum">
              <a:rPr lang="ru-KZ" smtClean="0"/>
              <a:t>‹#›</a:t>
            </a:fld>
            <a:endParaRPr lang="ru-KZ"/>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515600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63F89CDB-F94B-4B7D-BFFC-BF76DCD24FE9}" type="datetimeFigureOut">
              <a:rPr lang="ru-KZ" smtClean="0"/>
              <a:t>09/28/2025</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843675BF-DBE6-472F-9D4A-BAD91C7DC62E}" type="slidenum">
              <a:rPr lang="ru-KZ" smtClean="0"/>
              <a:t>‹#›</a:t>
            </a:fld>
            <a:endParaRPr lang="ru-KZ"/>
          </a:p>
        </p:txBody>
      </p:sp>
    </p:spTree>
    <p:extLst>
      <p:ext uri="{BB962C8B-B14F-4D97-AF65-F5344CB8AC3E}">
        <p14:creationId xmlns:p14="http://schemas.microsoft.com/office/powerpoint/2010/main" val="4208136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3F89CDB-F94B-4B7D-BFFC-BF76DCD24FE9}" type="datetimeFigureOut">
              <a:rPr lang="ru-KZ" smtClean="0"/>
              <a:t>09/28/2025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843675BF-DBE6-472F-9D4A-BAD91C7DC62E}" type="slidenum">
              <a:rPr lang="ru-KZ" smtClean="0"/>
              <a:t>‹#›</a:t>
            </a:fld>
            <a:endParaRPr lang="ru-KZ"/>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234854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3F89CDB-F94B-4B7D-BFFC-BF76DCD24FE9}" type="datetimeFigureOut">
              <a:rPr lang="ru-KZ" smtClean="0"/>
              <a:t>09/28/2025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843675BF-DBE6-472F-9D4A-BAD91C7DC62E}" type="slidenum">
              <a:rPr lang="ru-KZ" smtClean="0"/>
              <a:t>‹#›</a:t>
            </a:fld>
            <a:endParaRPr lang="ru-KZ"/>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79844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3F89CDB-F94B-4B7D-BFFC-BF76DCD24FE9}" type="datetimeFigureOut">
              <a:rPr lang="ru-KZ" smtClean="0"/>
              <a:t>09/28/2025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843675BF-DBE6-472F-9D4A-BAD91C7DC62E}" type="slidenum">
              <a:rPr lang="ru-KZ" smtClean="0"/>
              <a:t>‹#›</a:t>
            </a:fld>
            <a:endParaRPr lang="ru-KZ"/>
          </a:p>
        </p:txBody>
      </p:sp>
    </p:spTree>
    <p:extLst>
      <p:ext uri="{BB962C8B-B14F-4D97-AF65-F5344CB8AC3E}">
        <p14:creationId xmlns:p14="http://schemas.microsoft.com/office/powerpoint/2010/main" val="27295577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3F89CDB-F94B-4B7D-BFFC-BF76DCD24FE9}" type="datetimeFigureOut">
              <a:rPr lang="ru-KZ" smtClean="0"/>
              <a:t>09/28/2025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843675BF-DBE6-472F-9D4A-BAD91C7DC62E}" type="slidenum">
              <a:rPr lang="ru-KZ" smtClean="0"/>
              <a:t>‹#›</a:t>
            </a:fld>
            <a:endParaRPr lang="ru-KZ"/>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027050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3F89CDB-F94B-4B7D-BFFC-BF76DCD24FE9}" type="datetimeFigureOut">
              <a:rPr lang="ru-KZ" smtClean="0"/>
              <a:t>09/28/2025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843675BF-DBE6-472F-9D4A-BAD91C7DC62E}" type="slidenum">
              <a:rPr lang="ru-KZ" smtClean="0"/>
              <a:t>‹#›</a:t>
            </a:fld>
            <a:endParaRPr lang="ru-KZ"/>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30096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3F89CDB-F94B-4B7D-BFFC-BF76DCD24FE9}" type="datetimeFigureOut">
              <a:rPr lang="ru-KZ" smtClean="0"/>
              <a:t>09/28/2025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843675BF-DBE6-472F-9D4A-BAD91C7DC62E}" type="slidenum">
              <a:rPr lang="ru-KZ" smtClean="0"/>
              <a:t>‹#›</a:t>
            </a:fld>
            <a:endParaRPr lang="ru-KZ"/>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523044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3F89CDB-F94B-4B7D-BFFC-BF76DCD24FE9}" type="datetimeFigureOut">
              <a:rPr lang="ru-KZ" smtClean="0"/>
              <a:t>09/28/2025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843675BF-DBE6-472F-9D4A-BAD91C7DC62E}" type="slidenum">
              <a:rPr lang="ru-KZ" smtClean="0"/>
              <a:t>‹#›</a:t>
            </a:fld>
            <a:endParaRPr lang="ru-KZ"/>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0411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3F89CDB-F94B-4B7D-BFFC-BF76DCD24FE9}" type="datetimeFigureOut">
              <a:rPr lang="ru-KZ" smtClean="0"/>
              <a:t>09/28/2025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843675BF-DBE6-472F-9D4A-BAD91C7DC62E}" type="slidenum">
              <a:rPr lang="ru-KZ" smtClean="0"/>
              <a:t>‹#›</a:t>
            </a:fld>
            <a:endParaRPr lang="ru-KZ"/>
          </a:p>
        </p:txBody>
      </p:sp>
    </p:spTree>
    <p:extLst>
      <p:ext uri="{BB962C8B-B14F-4D97-AF65-F5344CB8AC3E}">
        <p14:creationId xmlns:p14="http://schemas.microsoft.com/office/powerpoint/2010/main" val="890563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3F89CDB-F94B-4B7D-BFFC-BF76DCD24FE9}" type="datetimeFigureOut">
              <a:rPr lang="ru-KZ" smtClean="0"/>
              <a:t>09/28/2025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843675BF-DBE6-472F-9D4A-BAD91C7DC62E}" type="slidenum">
              <a:rPr lang="ru-KZ" smtClean="0"/>
              <a:t>‹#›</a:t>
            </a:fld>
            <a:endParaRPr lang="ru-KZ"/>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91619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63F89CDB-F94B-4B7D-BFFC-BF76DCD24FE9}" type="datetimeFigureOut">
              <a:rPr lang="ru-KZ" smtClean="0"/>
              <a:t>09/28/2025</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843675BF-DBE6-472F-9D4A-BAD91C7DC62E}" type="slidenum">
              <a:rPr lang="ru-KZ" smtClean="0"/>
              <a:t>‹#›</a:t>
            </a:fld>
            <a:endParaRPr lang="ru-KZ"/>
          </a:p>
        </p:txBody>
      </p:sp>
    </p:spTree>
    <p:extLst>
      <p:ext uri="{BB962C8B-B14F-4D97-AF65-F5344CB8AC3E}">
        <p14:creationId xmlns:p14="http://schemas.microsoft.com/office/powerpoint/2010/main" val="1074066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63F89CDB-F94B-4B7D-BFFC-BF76DCD24FE9}" type="datetimeFigureOut">
              <a:rPr lang="ru-KZ" smtClean="0"/>
              <a:t>09/28/2025</a:t>
            </a:fld>
            <a:endParaRPr lang="ru-KZ"/>
          </a:p>
        </p:txBody>
      </p:sp>
      <p:sp>
        <p:nvSpPr>
          <p:cNvPr id="8" name="Footer Placeholder 7"/>
          <p:cNvSpPr>
            <a:spLocks noGrp="1"/>
          </p:cNvSpPr>
          <p:nvPr>
            <p:ph type="ftr" sz="quarter" idx="11"/>
          </p:nvPr>
        </p:nvSpPr>
        <p:spPr/>
        <p:txBody>
          <a:bodyPr/>
          <a:lstStyle/>
          <a:p>
            <a:endParaRPr lang="ru-KZ"/>
          </a:p>
        </p:txBody>
      </p:sp>
      <p:sp>
        <p:nvSpPr>
          <p:cNvPr id="9" name="Slide Number Placeholder 8"/>
          <p:cNvSpPr>
            <a:spLocks noGrp="1"/>
          </p:cNvSpPr>
          <p:nvPr>
            <p:ph type="sldNum" sz="quarter" idx="12"/>
          </p:nvPr>
        </p:nvSpPr>
        <p:spPr/>
        <p:txBody>
          <a:bodyPr/>
          <a:lstStyle/>
          <a:p>
            <a:fld id="{843675BF-DBE6-472F-9D4A-BAD91C7DC62E}" type="slidenum">
              <a:rPr lang="ru-KZ" smtClean="0"/>
              <a:t>‹#›</a:t>
            </a:fld>
            <a:endParaRPr lang="ru-KZ"/>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29839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63F89CDB-F94B-4B7D-BFFC-BF76DCD24FE9}" type="datetimeFigureOut">
              <a:rPr lang="ru-KZ" smtClean="0"/>
              <a:t>09/28/2025</a:t>
            </a:fld>
            <a:endParaRPr lang="ru-KZ"/>
          </a:p>
        </p:txBody>
      </p:sp>
      <p:sp>
        <p:nvSpPr>
          <p:cNvPr id="4" name="Footer Placeholder 3"/>
          <p:cNvSpPr>
            <a:spLocks noGrp="1"/>
          </p:cNvSpPr>
          <p:nvPr>
            <p:ph type="ftr" sz="quarter" idx="11"/>
          </p:nvPr>
        </p:nvSpPr>
        <p:spPr/>
        <p:txBody>
          <a:bodyPr/>
          <a:lstStyle/>
          <a:p>
            <a:endParaRPr lang="ru-KZ"/>
          </a:p>
        </p:txBody>
      </p:sp>
      <p:sp>
        <p:nvSpPr>
          <p:cNvPr id="5" name="Slide Number Placeholder 4"/>
          <p:cNvSpPr>
            <a:spLocks noGrp="1"/>
          </p:cNvSpPr>
          <p:nvPr>
            <p:ph type="sldNum" sz="quarter" idx="12"/>
          </p:nvPr>
        </p:nvSpPr>
        <p:spPr/>
        <p:txBody>
          <a:bodyPr/>
          <a:lstStyle/>
          <a:p>
            <a:fld id="{843675BF-DBE6-472F-9D4A-BAD91C7DC62E}" type="slidenum">
              <a:rPr lang="ru-KZ" smtClean="0"/>
              <a:t>‹#›</a:t>
            </a:fld>
            <a:endParaRPr lang="ru-KZ"/>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64138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F89CDB-F94B-4B7D-BFFC-BF76DCD24FE9}" type="datetimeFigureOut">
              <a:rPr lang="ru-KZ" smtClean="0"/>
              <a:t>09/28/2025</a:t>
            </a:fld>
            <a:endParaRPr lang="ru-KZ"/>
          </a:p>
        </p:txBody>
      </p:sp>
      <p:sp>
        <p:nvSpPr>
          <p:cNvPr id="3" name="Footer Placeholder 2"/>
          <p:cNvSpPr>
            <a:spLocks noGrp="1"/>
          </p:cNvSpPr>
          <p:nvPr>
            <p:ph type="ftr" sz="quarter" idx="11"/>
          </p:nvPr>
        </p:nvSpPr>
        <p:spPr/>
        <p:txBody>
          <a:bodyPr/>
          <a:lstStyle/>
          <a:p>
            <a:endParaRPr lang="ru-KZ"/>
          </a:p>
        </p:txBody>
      </p:sp>
      <p:sp>
        <p:nvSpPr>
          <p:cNvPr id="4" name="Slide Number Placeholder 3"/>
          <p:cNvSpPr>
            <a:spLocks noGrp="1"/>
          </p:cNvSpPr>
          <p:nvPr>
            <p:ph type="sldNum" sz="quarter" idx="12"/>
          </p:nvPr>
        </p:nvSpPr>
        <p:spPr/>
        <p:txBody>
          <a:bodyPr/>
          <a:lstStyle/>
          <a:p>
            <a:fld id="{843675BF-DBE6-472F-9D4A-BAD91C7DC62E}" type="slidenum">
              <a:rPr lang="ru-KZ" smtClean="0"/>
              <a:t>‹#›</a:t>
            </a:fld>
            <a:endParaRPr lang="ru-KZ"/>
          </a:p>
        </p:txBody>
      </p:sp>
    </p:spTree>
    <p:extLst>
      <p:ext uri="{BB962C8B-B14F-4D97-AF65-F5344CB8AC3E}">
        <p14:creationId xmlns:p14="http://schemas.microsoft.com/office/powerpoint/2010/main" val="1265331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63F89CDB-F94B-4B7D-BFFC-BF76DCD24FE9}" type="datetimeFigureOut">
              <a:rPr lang="ru-KZ" smtClean="0"/>
              <a:t>09/28/2025</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843675BF-DBE6-472F-9D4A-BAD91C7DC62E}" type="slidenum">
              <a:rPr lang="ru-KZ" smtClean="0"/>
              <a:t>‹#›</a:t>
            </a:fld>
            <a:endParaRPr lang="ru-KZ"/>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60640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63F89CDB-F94B-4B7D-BFFC-BF76DCD24FE9}" type="datetimeFigureOut">
              <a:rPr lang="ru-KZ" smtClean="0"/>
              <a:t>09/28/2025</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843675BF-DBE6-472F-9D4A-BAD91C7DC62E}" type="slidenum">
              <a:rPr lang="ru-KZ" smtClean="0"/>
              <a:t>‹#›</a:t>
            </a:fld>
            <a:endParaRPr lang="ru-KZ"/>
          </a:p>
        </p:txBody>
      </p:sp>
    </p:spTree>
    <p:extLst>
      <p:ext uri="{BB962C8B-B14F-4D97-AF65-F5344CB8AC3E}">
        <p14:creationId xmlns:p14="http://schemas.microsoft.com/office/powerpoint/2010/main" val="571041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3F89CDB-F94B-4B7D-BFFC-BF76DCD24FE9}" type="datetimeFigureOut">
              <a:rPr lang="ru-KZ" smtClean="0"/>
              <a:t>09/28/2025</a:t>
            </a:fld>
            <a:endParaRPr lang="ru-KZ"/>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KZ"/>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43675BF-DBE6-472F-9D4A-BAD91C7DC62E}" type="slidenum">
              <a:rPr lang="ru-KZ" smtClean="0"/>
              <a:t>‹#›</a:t>
            </a:fld>
            <a:endParaRPr lang="ru-KZ"/>
          </a:p>
        </p:txBody>
      </p:sp>
    </p:spTree>
    <p:extLst>
      <p:ext uri="{BB962C8B-B14F-4D97-AF65-F5344CB8AC3E}">
        <p14:creationId xmlns:p14="http://schemas.microsoft.com/office/powerpoint/2010/main" val="299449451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9.sv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1.svg"/></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F296CB1-CF30-4B48-AA7C-A981B057C3E2}"/>
              </a:ext>
            </a:extLst>
          </p:cNvPr>
          <p:cNvSpPr txBox="1">
            <a:spLocks/>
          </p:cNvSpPr>
          <p:nvPr/>
        </p:nvSpPr>
        <p:spPr>
          <a:xfrm>
            <a:off x="3497942" y="2781306"/>
            <a:ext cx="9144000" cy="697210"/>
          </a:xfrm>
          <a:prstGeom prst="rect">
            <a:avLst/>
          </a:prstGeom>
          <a:effectLst/>
        </p:spPr>
        <p:txBody>
          <a:bodyPr vert="horz" lIns="91440" tIns="45720" rIns="91440" bIns="45720" rtlCol="0" anchor="b">
            <a:normAutofit/>
          </a:bodyPr>
          <a:lstStyle>
            <a:lvl1pPr algn="ctr" defTabSz="457200" rtl="0" eaLnBrk="1" latinLnBrk="0" hangingPunct="1">
              <a:spcBef>
                <a:spcPct val="0"/>
              </a:spcBef>
              <a:buNone/>
              <a:defRPr sz="5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kk-KZ" sz="3200" b="1" dirty="0">
                <a:solidFill>
                  <a:srgbClr val="0076BC"/>
                </a:solidFill>
                <a:latin typeface="Times New Roman" panose="02020603050405020304" pitchFamily="18" charset="0"/>
                <a:cs typeface="Times New Roman" panose="02020603050405020304" pitchFamily="18" charset="0"/>
              </a:rPr>
              <a:t>Шет елдегі басқару жүйелері</a:t>
            </a:r>
            <a:endParaRPr lang="en-US" sz="3200" b="1" dirty="0">
              <a:solidFill>
                <a:srgbClr val="0076BC"/>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29F6080C-18E6-451C-AE94-33949F3CCCDC}"/>
              </a:ext>
            </a:extLst>
          </p:cNvPr>
          <p:cNvSpPr txBox="1"/>
          <p:nvPr/>
        </p:nvSpPr>
        <p:spPr>
          <a:xfrm>
            <a:off x="5225142" y="6383952"/>
            <a:ext cx="2540000" cy="369332"/>
          </a:xfrm>
          <a:prstGeom prst="rect">
            <a:avLst/>
          </a:prstGeom>
          <a:noFill/>
        </p:spPr>
        <p:txBody>
          <a:bodyPr wrap="square" rtlCol="0">
            <a:spAutoFit/>
          </a:bodyPr>
          <a:lstStyle/>
          <a:p>
            <a:r>
              <a:rPr lang="kk-KZ" dirty="0">
                <a:latin typeface="Times New Roman" panose="02020603050405020304" pitchFamily="18" charset="0"/>
                <a:cs typeface="Times New Roman" panose="02020603050405020304" pitchFamily="18" charset="0"/>
              </a:rPr>
              <a:t>Алматы 2020</a:t>
            </a:r>
            <a:endParaRPr lang="ru-K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298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2AC9978-3817-40D2-A2F5-6BC19687F6A8}"/>
              </a:ext>
            </a:extLst>
          </p:cNvPr>
          <p:cNvSpPr>
            <a:spLocks noGrp="1"/>
          </p:cNvSpPr>
          <p:nvPr>
            <p:ph idx="1"/>
          </p:nvPr>
        </p:nvSpPr>
        <p:spPr/>
        <p:txBody>
          <a:bodyPr/>
          <a:lstStyle/>
          <a:p>
            <a:r>
              <a:rPr lang="ru-RU">
                <a:latin typeface="Times New Roman" panose="02020603050405020304" pitchFamily="18" charset="0"/>
                <a:cs typeface="Times New Roman" panose="02020603050405020304" pitchFamily="18" charset="0"/>
              </a:rPr>
              <a:t>Персоналды басқару философиясы Американың өзімен бірге пайда болды. Оның айрықша ерекшелігі - әрбір қызметкер маман болып табылатын жеке тұлға ретінде қарастырылады. Біздің елге қарағанда кең профильді мамандарға артықшылық берілмейді. Біз үйренген «сенбіліктер» жоқ. Америкалықтар кеңсе қызметкері кеңседегі үстелінде отыруы керек, ал тазарту маманы сол аумақты жинауы керек деп санайды. Әркім өз ісін жасайды, басқаша болуы мүмкін емес.</a:t>
            </a:r>
            <a:endParaRPr lang="ru-KZ" dirty="0">
              <a:latin typeface="Times New Roman" panose="02020603050405020304" pitchFamily="18" charset="0"/>
              <a:cs typeface="Times New Roman" panose="02020603050405020304" pitchFamily="18" charset="0"/>
            </a:endParaRPr>
          </a:p>
        </p:txBody>
      </p:sp>
      <p:sp>
        <p:nvSpPr>
          <p:cNvPr id="5" name="Заголовок 1">
            <a:extLst>
              <a:ext uri="{FF2B5EF4-FFF2-40B4-BE49-F238E27FC236}">
                <a16:creationId xmlns:a16="http://schemas.microsoft.com/office/drawing/2014/main" id="{7A2802EC-0DDE-4750-A389-EA05F14EE76E}"/>
              </a:ext>
            </a:extLst>
          </p:cNvPr>
          <p:cNvSpPr>
            <a:spLocks noGrp="1"/>
          </p:cNvSpPr>
          <p:nvPr>
            <p:ph type="title"/>
          </p:nvPr>
        </p:nvSpPr>
        <p:spPr>
          <a:xfrm>
            <a:off x="1295400" y="982663"/>
            <a:ext cx="9601200" cy="1303337"/>
          </a:xfrm>
        </p:spPr>
        <p:txBody>
          <a:bodyPr>
            <a:normAutofit/>
          </a:bodyPr>
          <a:lstStyle/>
          <a:p>
            <a:r>
              <a:rPr lang="kk-KZ" dirty="0">
                <a:solidFill>
                  <a:schemeClr val="tx1"/>
                </a:solidFill>
                <a:latin typeface="Times New Roman" panose="02020603050405020304" pitchFamily="18" charset="0"/>
                <a:cs typeface="Times New Roman" panose="02020603050405020304" pitchFamily="18" charset="0"/>
              </a:rPr>
              <a:t>АҚШ еліндегі басқару жүйесі</a:t>
            </a:r>
            <a:endParaRPr lang="ru-KZ"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168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686356-E140-4A09-A104-56DCB5BD0E86}"/>
              </a:ext>
            </a:extLst>
          </p:cNvPr>
          <p:cNvSpPr>
            <a:spLocks noGrp="1"/>
          </p:cNvSpPr>
          <p:nvPr>
            <p:ph type="title"/>
          </p:nvPr>
        </p:nvSpPr>
        <p:spPr/>
        <p:txBody>
          <a:bodyPr/>
          <a:lstStyle/>
          <a:p>
            <a:r>
              <a:rPr lang="kk-KZ" dirty="0">
                <a:latin typeface="Times New Roman" panose="02020603050405020304" pitchFamily="18" charset="0"/>
                <a:cs typeface="Times New Roman" panose="02020603050405020304" pitchFamily="18" charset="0"/>
              </a:rPr>
              <a:t>Жұмысқа қабылдау ерекшелігі</a:t>
            </a:r>
            <a:endParaRPr lang="ru-KZ" dirty="0">
              <a:latin typeface="Times New Roman" panose="02020603050405020304" pitchFamily="18" charset="0"/>
              <a:cs typeface="Times New Roman" panose="02020603050405020304" pitchFamily="18" charset="0"/>
            </a:endParaRPr>
          </a:p>
        </p:txBody>
      </p:sp>
      <p:pic>
        <p:nvPicPr>
          <p:cNvPr id="6148" name="Picture 4" descr="Прием на работу: уведомление налогового органа">
            <a:extLst>
              <a:ext uri="{FF2B5EF4-FFF2-40B4-BE49-F238E27FC236}">
                <a16:creationId xmlns:a16="http://schemas.microsoft.com/office/drawing/2014/main" id="{9F4BCADF-CA34-4FAF-A522-80789FB74B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2971" y="2494492"/>
            <a:ext cx="6626058" cy="3381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3192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B77576E5-E7DB-46C7-B0D9-A0AB187873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72" name="Picture 71">
              <a:extLst>
                <a:ext uri="{FF2B5EF4-FFF2-40B4-BE49-F238E27FC236}">
                  <a16:creationId xmlns:a16="http://schemas.microsoft.com/office/drawing/2014/main" id="{A2C244BC-AB19-460B-9A7B-5BAFE9DEAB0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73" name="Rectangle 72">
              <a:extLst>
                <a:ext uri="{FF2B5EF4-FFF2-40B4-BE49-F238E27FC236}">
                  <a16:creationId xmlns:a16="http://schemas.microsoft.com/office/drawing/2014/main" id="{C2D7728D-2CB0-4ADE-B6BF-4BA8ED772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74" name="Picture 73">
              <a:extLst>
                <a:ext uri="{FF2B5EF4-FFF2-40B4-BE49-F238E27FC236}">
                  <a16:creationId xmlns:a16="http://schemas.microsoft.com/office/drawing/2014/main" id="{A3E0EDB8-8162-4D16-9521-52415777B0B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75" name="Picture 74">
              <a:extLst>
                <a:ext uri="{FF2B5EF4-FFF2-40B4-BE49-F238E27FC236}">
                  <a16:creationId xmlns:a16="http://schemas.microsoft.com/office/drawing/2014/main" id="{27060CB3-C139-4548-A73F-74689C9292D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77" name="Rectangle 76">
            <a:extLst>
              <a:ext uri="{FF2B5EF4-FFF2-40B4-BE49-F238E27FC236}">
                <a16:creationId xmlns:a16="http://schemas.microsoft.com/office/drawing/2014/main" id="{23E3CED3-8830-45C9-8D6C-F4ECADD4F1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625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66F2D62A-C66C-42DF-8C05-99B0B1A8BE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4611" y="350556"/>
            <a:ext cx="11542779" cy="6156888"/>
          </a:xfrm>
          <a:prstGeom prst="rect">
            <a:avLst/>
          </a:prstGeom>
          <a:noFill/>
          <a:ln w="25400" cap="flat">
            <a:solidFill>
              <a:srgbClr val="2F8BFF"/>
            </a:solidFill>
            <a:miter lim="800000"/>
          </a:ln>
        </p:spPr>
        <p:style>
          <a:lnRef idx="1">
            <a:schemeClr val="accent1"/>
          </a:lnRef>
          <a:fillRef idx="3">
            <a:schemeClr val="accent1"/>
          </a:fillRef>
          <a:effectRef idx="2">
            <a:schemeClr val="accent1"/>
          </a:effectRef>
          <a:fontRef idx="minor">
            <a:schemeClr val="lt1"/>
          </a:fontRef>
        </p:style>
      </p:sp>
      <p:pic>
        <p:nvPicPr>
          <p:cNvPr id="1026" name="Picture 2" descr="Google opens AI center in China as competition heats up - Science &amp; Tech -  The Jakarta Post">
            <a:extLst>
              <a:ext uri="{FF2B5EF4-FFF2-40B4-BE49-F238E27FC236}">
                <a16:creationId xmlns:a16="http://schemas.microsoft.com/office/drawing/2014/main" id="{0F6F6B66-B0C9-4C75-B8DB-12DADCFD98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6115" y="55364"/>
            <a:ext cx="10081260" cy="6734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40591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E845DED-4FB1-4DC4-9EE9-9D6119D1D649}"/>
              </a:ext>
            </a:extLst>
          </p:cNvPr>
          <p:cNvSpPr>
            <a:spLocks noGrp="1"/>
          </p:cNvSpPr>
          <p:nvPr>
            <p:ph idx="1"/>
          </p:nvPr>
        </p:nvSpPr>
        <p:spPr/>
        <p:txBody>
          <a:bodyPr/>
          <a:lstStyle/>
          <a:p>
            <a:endParaRPr lang="ru-KZ"/>
          </a:p>
        </p:txBody>
      </p:sp>
      <p:pic>
        <p:nvPicPr>
          <p:cNvPr id="9218" name="Picture 2" descr="Продукция Apple — Википедия">
            <a:extLst>
              <a:ext uri="{FF2B5EF4-FFF2-40B4-BE49-F238E27FC236}">
                <a16:creationId xmlns:a16="http://schemas.microsoft.com/office/drawing/2014/main" id="{E5CE4362-1782-4BAD-80BE-19870B8383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1" y="1540042"/>
            <a:ext cx="3183244" cy="3777916"/>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Стив Джобс (книга) — Википедия">
            <a:extLst>
              <a:ext uri="{FF2B5EF4-FFF2-40B4-BE49-F238E27FC236}">
                <a16:creationId xmlns:a16="http://schemas.microsoft.com/office/drawing/2014/main" id="{5E2C957B-039E-4F29-9FE4-33130D93C1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6269" y="815915"/>
            <a:ext cx="3513617" cy="54462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00255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395118-DD88-438E-93A5-0D67DA1DF97E}"/>
              </a:ext>
            </a:extLst>
          </p:cNvPr>
          <p:cNvSpPr>
            <a:spLocks noGrp="1"/>
          </p:cNvSpPr>
          <p:nvPr>
            <p:ph type="title"/>
          </p:nvPr>
        </p:nvSpPr>
        <p:spPr/>
        <p:txBody>
          <a:bodyPr>
            <a:normAutofit fontScale="90000"/>
          </a:bodyPr>
          <a:lstStyle/>
          <a:p>
            <a:r>
              <a:rPr lang="kk-KZ" dirty="0">
                <a:latin typeface="Times New Roman" panose="02020603050405020304" pitchFamily="18" charset="0"/>
                <a:cs typeface="Times New Roman" panose="02020603050405020304" pitchFamily="18" charset="0"/>
              </a:rPr>
              <a:t>2025 жылы менеджерлер қажет ететін 7 дағды</a:t>
            </a:r>
            <a:endParaRPr lang="ru-KZ" dirty="0">
              <a:latin typeface="Times New Roman" panose="02020603050405020304" pitchFamily="18" charset="0"/>
              <a:cs typeface="Times New Roman" panose="02020603050405020304" pitchFamily="18" charset="0"/>
            </a:endParaRPr>
          </a:p>
        </p:txBody>
      </p:sp>
      <p:pic>
        <p:nvPicPr>
          <p:cNvPr id="2050" name="Picture 2" descr="17 ключевых навыков продаж, которые нужны всем В2В продавцам - Инвестгазета">
            <a:extLst>
              <a:ext uri="{FF2B5EF4-FFF2-40B4-BE49-F238E27FC236}">
                <a16:creationId xmlns:a16="http://schemas.microsoft.com/office/drawing/2014/main" id="{C4770648-F6EE-41AC-90CF-A844C5C8F6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8874" y="2254250"/>
            <a:ext cx="7334250" cy="3924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29208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2F2393-7ECC-41D9-86E9-9820134F2783}"/>
              </a:ext>
            </a:extLst>
          </p:cNvPr>
          <p:cNvSpPr>
            <a:spLocks noGrp="1"/>
          </p:cNvSpPr>
          <p:nvPr>
            <p:ph type="title"/>
          </p:nvPr>
        </p:nvSpPr>
        <p:spPr>
          <a:xfrm>
            <a:off x="1295402" y="982132"/>
            <a:ext cx="9601196" cy="1303867"/>
          </a:xfrm>
        </p:spPr>
        <p:txBody>
          <a:bodyPr>
            <a:normAutofit/>
          </a:bodyPr>
          <a:lstStyle/>
          <a:p>
            <a:pPr>
              <a:lnSpc>
                <a:spcPct val="90000"/>
              </a:lnSpc>
            </a:pPr>
            <a:r>
              <a:rPr lang="kk-KZ" dirty="0">
                <a:solidFill>
                  <a:srgbClr val="262626"/>
                </a:solidFill>
                <a:latin typeface="Times New Roman" panose="02020603050405020304" pitchFamily="18" charset="0"/>
                <a:cs typeface="Times New Roman" panose="02020603050405020304" pitchFamily="18" charset="0"/>
              </a:rPr>
              <a:t>Мұғалімнің басқарушылық қабілетін қалай қалыптастыруға болады?</a:t>
            </a:r>
            <a:endParaRPr lang="ru-KZ" dirty="0">
              <a:solidFill>
                <a:srgbClr val="262626"/>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F953C2FE-301C-4B6A-99CE-E16688EC8938}"/>
              </a:ext>
            </a:extLst>
          </p:cNvPr>
          <p:cNvSpPr>
            <a:spLocks noGrp="1"/>
          </p:cNvSpPr>
          <p:nvPr>
            <p:ph idx="1"/>
          </p:nvPr>
        </p:nvSpPr>
        <p:spPr>
          <a:xfrm>
            <a:off x="1295402" y="2556932"/>
            <a:ext cx="6256866" cy="3318936"/>
          </a:xfrm>
        </p:spPr>
        <p:txBody>
          <a:bodyPr>
            <a:normAutofit/>
          </a:bodyPr>
          <a:lstStyle/>
          <a:p>
            <a:pPr>
              <a:lnSpc>
                <a:spcPct val="90000"/>
              </a:lnSpc>
            </a:pPr>
            <a:r>
              <a:rPr lang="ru-RU" dirty="0" err="1">
                <a:solidFill>
                  <a:srgbClr val="262626"/>
                </a:solidFill>
                <a:latin typeface="Times New Roman" panose="02020603050405020304" pitchFamily="18" charset="0"/>
                <a:cs typeface="Times New Roman" panose="02020603050405020304" pitchFamily="18" charset="0"/>
              </a:rPr>
              <a:t>Басқарушылық</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іс-әрекет</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объектілері</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білім</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алушылар</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тобы</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және</a:t>
            </a:r>
            <a:r>
              <a:rPr lang="ru-RU" dirty="0">
                <a:solidFill>
                  <a:srgbClr val="262626"/>
                </a:solidFill>
                <a:latin typeface="Times New Roman" panose="02020603050405020304" pitchFamily="18" charset="0"/>
                <a:cs typeface="Times New Roman" panose="02020603050405020304" pitchFamily="18" charset="0"/>
              </a:rPr>
              <a:t> педагог </a:t>
            </a:r>
            <a:r>
              <a:rPr lang="ru-RU" dirty="0" err="1">
                <a:solidFill>
                  <a:srgbClr val="262626"/>
                </a:solidFill>
                <a:latin typeface="Times New Roman" panose="02020603050405020304" pitchFamily="18" charset="0"/>
                <a:cs typeface="Times New Roman" panose="02020603050405020304" pitchFamily="18" charset="0"/>
              </a:rPr>
              <a:t>маманның</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өзі</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болып</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табылады</a:t>
            </a:r>
            <a:r>
              <a:rPr lang="ru-RU" dirty="0">
                <a:solidFill>
                  <a:srgbClr val="262626"/>
                </a:solidFill>
                <a:latin typeface="Times New Roman" panose="02020603050405020304" pitchFamily="18" charset="0"/>
                <a:cs typeface="Times New Roman" panose="02020603050405020304" pitchFamily="18" charset="0"/>
              </a:rPr>
              <a:t>. Е.В. Руденский </a:t>
            </a:r>
            <a:r>
              <a:rPr lang="ru-RU" dirty="0" err="1">
                <a:solidFill>
                  <a:srgbClr val="262626"/>
                </a:solidFill>
                <a:latin typeface="Times New Roman" panose="02020603050405020304" pitchFamily="18" charset="0"/>
                <a:cs typeface="Times New Roman" panose="02020603050405020304" pitchFamily="18" charset="0"/>
              </a:rPr>
              <a:t>анықтамасы</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бойынша</a:t>
            </a:r>
            <a:r>
              <a:rPr lang="ru-RU" dirty="0">
                <a:solidFill>
                  <a:srgbClr val="262626"/>
                </a:solidFill>
                <a:latin typeface="Times New Roman" panose="02020603050405020304" pitchFamily="18" charset="0"/>
                <a:cs typeface="Times New Roman" panose="02020603050405020304" pitchFamily="18" charset="0"/>
              </a:rPr>
              <a:t>, педагог «</a:t>
            </a:r>
            <a:r>
              <a:rPr lang="ru-RU" dirty="0" err="1">
                <a:solidFill>
                  <a:srgbClr val="262626"/>
                </a:solidFill>
                <a:latin typeface="Times New Roman" panose="02020603050405020304" pitchFamily="18" charset="0"/>
                <a:cs typeface="Times New Roman" panose="02020603050405020304" pitchFamily="18" charset="0"/>
              </a:rPr>
              <a:t>педагогикалық</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қатынас</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менеджері</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ретінде</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басқарушылық</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әсерді</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екі</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объектіге</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жүргізеді</a:t>
            </a:r>
            <a:r>
              <a:rPr lang="ru-RU" dirty="0">
                <a:solidFill>
                  <a:srgbClr val="262626"/>
                </a:solidFill>
                <a:latin typeface="Times New Roman" panose="02020603050405020304" pitchFamily="18" charset="0"/>
                <a:cs typeface="Times New Roman" panose="02020603050405020304" pitchFamily="18" charset="0"/>
              </a:rPr>
              <a:t> – </a:t>
            </a:r>
            <a:r>
              <a:rPr lang="ru-RU" dirty="0" err="1">
                <a:solidFill>
                  <a:srgbClr val="262626"/>
                </a:solidFill>
                <a:latin typeface="Times New Roman" panose="02020603050405020304" pitchFamily="18" charset="0"/>
                <a:cs typeface="Times New Roman" panose="02020603050405020304" pitchFamily="18" charset="0"/>
              </a:rPr>
              <a:t>педагогикалық</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үдерісте</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болатын</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білім</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алушылар</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тобына</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және</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ерекше</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функцияға</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ие</a:t>
            </a:r>
            <a:r>
              <a:rPr lang="ru-RU" dirty="0">
                <a:solidFill>
                  <a:srgbClr val="262626"/>
                </a:solidFill>
                <a:latin typeface="Times New Roman" panose="02020603050405020304" pitchFamily="18" charset="0"/>
                <a:cs typeface="Times New Roman" panose="02020603050405020304" pitchFamily="18" charset="0"/>
              </a:rPr>
              <a:t> объект </a:t>
            </a:r>
            <a:r>
              <a:rPr lang="ru-RU" dirty="0" err="1">
                <a:solidFill>
                  <a:srgbClr val="262626"/>
                </a:solidFill>
                <a:latin typeface="Times New Roman" panose="02020603050405020304" pitchFamily="18" charset="0"/>
                <a:cs typeface="Times New Roman" panose="02020603050405020304" pitchFamily="18" charset="0"/>
              </a:rPr>
              <a:t>ретінде</a:t>
            </a:r>
            <a:r>
              <a:rPr lang="ru-RU" dirty="0">
                <a:solidFill>
                  <a:srgbClr val="262626"/>
                </a:solidFill>
                <a:latin typeface="Times New Roman" panose="02020603050405020304" pitchFamily="18" charset="0"/>
                <a:cs typeface="Times New Roman" panose="02020603050405020304" pitchFamily="18" charset="0"/>
              </a:rPr>
              <a:t> - </a:t>
            </a:r>
            <a:r>
              <a:rPr lang="ru-RU" dirty="0" err="1">
                <a:solidFill>
                  <a:srgbClr val="262626"/>
                </a:solidFill>
                <a:latin typeface="Times New Roman" panose="02020603050405020304" pitchFamily="18" charset="0"/>
                <a:cs typeface="Times New Roman" panose="02020603050405020304" pitchFamily="18" charset="0"/>
              </a:rPr>
              <a:t>өзіне</a:t>
            </a:r>
            <a:r>
              <a:rPr lang="ru-RU" dirty="0">
                <a:solidFill>
                  <a:srgbClr val="262626"/>
                </a:solidFill>
                <a:latin typeface="Times New Roman" panose="02020603050405020304" pitchFamily="18" charset="0"/>
                <a:cs typeface="Times New Roman" panose="02020603050405020304" pitchFamily="18" charset="0"/>
              </a:rPr>
              <a:t>» </a:t>
            </a:r>
            <a:endParaRPr lang="ru-KZ" dirty="0">
              <a:solidFill>
                <a:srgbClr val="262626"/>
              </a:solidFill>
              <a:latin typeface="Times New Roman" panose="02020603050405020304" pitchFamily="18" charset="0"/>
              <a:cs typeface="Times New Roman" panose="02020603050405020304" pitchFamily="18" charset="0"/>
            </a:endParaRPr>
          </a:p>
        </p:txBody>
      </p:sp>
      <p:pic>
        <p:nvPicPr>
          <p:cNvPr id="7" name="Graphic 6" descr="Школьный класс">
            <a:extLst>
              <a:ext uri="{FF2B5EF4-FFF2-40B4-BE49-F238E27FC236}">
                <a16:creationId xmlns:a16="http://schemas.microsoft.com/office/drawing/2014/main" id="{EEDFE63B-63CF-4414-94C8-EC7CDBD174B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85026" y="2757636"/>
            <a:ext cx="2739728" cy="2739728"/>
          </a:xfrm>
          <a:prstGeom prst="rect">
            <a:avLst/>
          </a:prstGeom>
          <a:ln w="57150" cmpd="thickThin">
            <a:solidFill>
              <a:srgbClr val="7F7F7F"/>
            </a:solidFill>
            <a:miter lim="800000"/>
          </a:ln>
        </p:spPr>
      </p:pic>
    </p:spTree>
    <p:extLst>
      <p:ext uri="{BB962C8B-B14F-4D97-AF65-F5344CB8AC3E}">
        <p14:creationId xmlns:p14="http://schemas.microsoft.com/office/powerpoint/2010/main" val="9527705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0861DB-7C54-4495-BEA6-5341F1A17C36}"/>
              </a:ext>
            </a:extLst>
          </p:cNvPr>
          <p:cNvSpPr>
            <a:spLocks noGrp="1"/>
          </p:cNvSpPr>
          <p:nvPr>
            <p:ph type="title"/>
          </p:nvPr>
        </p:nvSpPr>
        <p:spPr>
          <a:xfrm>
            <a:off x="1295402" y="982132"/>
            <a:ext cx="9601196" cy="1303867"/>
          </a:xfrm>
        </p:spPr>
        <p:txBody>
          <a:bodyPr>
            <a:normAutofit/>
          </a:bodyPr>
          <a:lstStyle/>
          <a:p>
            <a:r>
              <a:rPr lang="kk-KZ" dirty="0">
                <a:solidFill>
                  <a:srgbClr val="262626"/>
                </a:solidFill>
                <a:latin typeface="Times New Roman" panose="02020603050405020304" pitchFamily="18" charset="0"/>
                <a:cs typeface="Times New Roman" panose="02020603050405020304" pitchFamily="18" charset="0"/>
              </a:rPr>
              <a:t>Басқарушылық қабілеттер</a:t>
            </a:r>
            <a:endParaRPr lang="ru-KZ" dirty="0">
              <a:solidFill>
                <a:srgbClr val="262626"/>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CD5B47CA-8355-457B-B68E-64D557016F17}"/>
              </a:ext>
            </a:extLst>
          </p:cNvPr>
          <p:cNvSpPr>
            <a:spLocks noGrp="1"/>
          </p:cNvSpPr>
          <p:nvPr>
            <p:ph idx="1"/>
          </p:nvPr>
        </p:nvSpPr>
        <p:spPr>
          <a:xfrm>
            <a:off x="1295402" y="2556932"/>
            <a:ext cx="6256866" cy="3318936"/>
          </a:xfrm>
        </p:spPr>
        <p:txBody>
          <a:bodyPr>
            <a:normAutofit/>
          </a:bodyPr>
          <a:lstStyle/>
          <a:p>
            <a:r>
              <a:rPr lang="ru-RU" dirty="0" err="1">
                <a:solidFill>
                  <a:srgbClr val="262626"/>
                </a:solidFill>
                <a:latin typeface="Times New Roman" panose="02020603050405020304" pitchFamily="18" charset="0"/>
                <a:cs typeface="Times New Roman" panose="02020603050405020304" pitchFamily="18" charset="0"/>
              </a:rPr>
              <a:t>Басқарушылық</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қабілеттер</a:t>
            </a:r>
            <a:r>
              <a:rPr lang="ru-RU" dirty="0">
                <a:solidFill>
                  <a:srgbClr val="262626"/>
                </a:solidFill>
                <a:latin typeface="Times New Roman" panose="02020603050405020304" pitchFamily="18" charset="0"/>
                <a:cs typeface="Times New Roman" panose="02020603050405020304" pitchFamily="18" charset="0"/>
              </a:rPr>
              <a:t> – </a:t>
            </a:r>
            <a:r>
              <a:rPr lang="ru-RU" dirty="0" err="1">
                <a:solidFill>
                  <a:srgbClr val="262626"/>
                </a:solidFill>
                <a:latin typeface="Times New Roman" panose="02020603050405020304" pitchFamily="18" charset="0"/>
                <a:cs typeface="Times New Roman" panose="02020603050405020304" pitchFamily="18" charset="0"/>
              </a:rPr>
              <a:t>бұл</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табиғи</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берілген</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тұлға</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сапалары</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Олар</a:t>
            </a:r>
            <a:r>
              <a:rPr lang="ru-RU" dirty="0">
                <a:solidFill>
                  <a:srgbClr val="262626"/>
                </a:solidFill>
                <a:latin typeface="Times New Roman" panose="02020603050405020304" pitchFamily="18" charset="0"/>
                <a:cs typeface="Times New Roman" panose="02020603050405020304" pitchFamily="18" charset="0"/>
              </a:rPr>
              <a:t> тек </a:t>
            </a:r>
            <a:r>
              <a:rPr lang="ru-RU" dirty="0" err="1">
                <a:solidFill>
                  <a:srgbClr val="262626"/>
                </a:solidFill>
                <a:latin typeface="Times New Roman" panose="02020603050405020304" pitchFamily="18" charset="0"/>
                <a:cs typeface="Times New Roman" panose="02020603050405020304" pitchFamily="18" charset="0"/>
              </a:rPr>
              <a:t>білім</a:t>
            </a:r>
            <a:r>
              <a:rPr lang="ru-RU" dirty="0">
                <a:solidFill>
                  <a:srgbClr val="262626"/>
                </a:solidFill>
                <a:latin typeface="Times New Roman" panose="02020603050405020304" pitchFamily="18" charset="0"/>
                <a:cs typeface="Times New Roman" panose="02020603050405020304" pitchFamily="18" charset="0"/>
              </a:rPr>
              <a:t> мен </a:t>
            </a:r>
            <a:r>
              <a:rPr lang="ru-RU" dirty="0" err="1">
                <a:solidFill>
                  <a:srgbClr val="262626"/>
                </a:solidFill>
                <a:latin typeface="Times New Roman" panose="02020603050405020304" pitchFamily="18" charset="0"/>
                <a:cs typeface="Times New Roman" panose="02020603050405020304" pitchFamily="18" charset="0"/>
              </a:rPr>
              <a:t>дағдыларға</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тәуелді</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емес</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көшбасшы</a:t>
            </a:r>
            <a:r>
              <a:rPr lang="ru-RU" dirty="0">
                <a:solidFill>
                  <a:srgbClr val="262626"/>
                </a:solidFill>
                <a:latin typeface="Times New Roman" panose="02020603050405020304" pitchFamily="18" charset="0"/>
                <a:cs typeface="Times New Roman" panose="02020603050405020304" pitchFamily="18" charset="0"/>
              </a:rPr>
              <a:t> болу </a:t>
            </a:r>
            <a:r>
              <a:rPr lang="ru-RU" dirty="0" err="1">
                <a:solidFill>
                  <a:srgbClr val="262626"/>
                </a:solidFill>
                <a:latin typeface="Times New Roman" panose="02020603050405020304" pitchFamily="18" charset="0"/>
                <a:cs typeface="Times New Roman" panose="02020603050405020304" pitchFamily="18" charset="0"/>
              </a:rPr>
              <a:t>үшін</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туылғанынан</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мүмкіндіктерінің</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болуын</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өзге</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адамға</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әсер</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ете</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алу</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біліктілігін</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игеруді</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қажет</a:t>
            </a:r>
            <a:r>
              <a:rPr lang="ru-RU" dirty="0">
                <a:solidFill>
                  <a:srgbClr val="262626"/>
                </a:solidFill>
                <a:latin typeface="Times New Roman" panose="02020603050405020304" pitchFamily="18" charset="0"/>
                <a:cs typeface="Times New Roman" panose="02020603050405020304" pitchFamily="18" charset="0"/>
              </a:rPr>
              <a:t> </a:t>
            </a:r>
            <a:r>
              <a:rPr lang="ru-RU" dirty="0" err="1">
                <a:solidFill>
                  <a:srgbClr val="262626"/>
                </a:solidFill>
                <a:latin typeface="Times New Roman" panose="02020603050405020304" pitchFamily="18" charset="0"/>
                <a:cs typeface="Times New Roman" panose="02020603050405020304" pitchFamily="18" charset="0"/>
              </a:rPr>
              <a:t>етеді</a:t>
            </a:r>
            <a:r>
              <a:rPr lang="ru-RU" dirty="0">
                <a:solidFill>
                  <a:srgbClr val="262626"/>
                </a:solidFill>
                <a:latin typeface="Times New Roman" panose="02020603050405020304" pitchFamily="18" charset="0"/>
                <a:cs typeface="Times New Roman" panose="02020603050405020304" pitchFamily="18" charset="0"/>
              </a:rPr>
              <a:t>.</a:t>
            </a:r>
            <a:endParaRPr lang="ru-KZ" dirty="0">
              <a:solidFill>
                <a:srgbClr val="262626"/>
              </a:solidFill>
              <a:latin typeface="Times New Roman" panose="02020603050405020304" pitchFamily="18" charset="0"/>
              <a:cs typeface="Times New Roman" panose="02020603050405020304" pitchFamily="18" charset="0"/>
            </a:endParaRPr>
          </a:p>
        </p:txBody>
      </p:sp>
      <p:pic>
        <p:nvPicPr>
          <p:cNvPr id="7" name="Graphic 6" descr="Вопросы">
            <a:extLst>
              <a:ext uri="{FF2B5EF4-FFF2-40B4-BE49-F238E27FC236}">
                <a16:creationId xmlns:a16="http://schemas.microsoft.com/office/drawing/2014/main" id="{F632ECFC-57B2-4D5E-95E1-5AED19DA200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85026" y="2757636"/>
            <a:ext cx="2739728" cy="2739728"/>
          </a:xfrm>
          <a:prstGeom prst="rect">
            <a:avLst/>
          </a:prstGeom>
          <a:ln w="57150" cmpd="thickThin">
            <a:solidFill>
              <a:srgbClr val="7F7F7F"/>
            </a:solidFill>
            <a:miter lim="800000"/>
          </a:ln>
        </p:spPr>
      </p:pic>
    </p:spTree>
    <p:extLst>
      <p:ext uri="{BB962C8B-B14F-4D97-AF65-F5344CB8AC3E}">
        <p14:creationId xmlns:p14="http://schemas.microsoft.com/office/powerpoint/2010/main" val="2757396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8A6C5D-5D4D-464A-BAB6-81AAA5DBD5CA}"/>
              </a:ext>
            </a:extLst>
          </p:cNvPr>
          <p:cNvSpPr>
            <a:spLocks noGrp="1"/>
          </p:cNvSpPr>
          <p:nvPr>
            <p:ph type="title"/>
          </p:nvPr>
        </p:nvSpPr>
        <p:spPr/>
        <p:txBody>
          <a:bodyPr/>
          <a:lstStyle/>
          <a:p>
            <a:r>
              <a:rPr lang="kk-KZ" dirty="0"/>
              <a:t>Қорытынды</a:t>
            </a:r>
            <a:endParaRPr lang="ru-KZ" dirty="0"/>
          </a:p>
        </p:txBody>
      </p:sp>
      <p:pic>
        <p:nvPicPr>
          <p:cNvPr id="3074" name="Picture 2" descr="Как заполнять заключение отчёта по преддипломной практике">
            <a:extLst>
              <a:ext uri="{FF2B5EF4-FFF2-40B4-BE49-F238E27FC236}">
                <a16:creationId xmlns:a16="http://schemas.microsoft.com/office/drawing/2014/main" id="{E38C3F79-61F0-4B5A-A76F-629DCAA2F2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1410" y="2475290"/>
            <a:ext cx="4876800" cy="3705225"/>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a:extLst>
              <a:ext uri="{FF2B5EF4-FFF2-40B4-BE49-F238E27FC236}">
                <a16:creationId xmlns:a16="http://schemas.microsoft.com/office/drawing/2014/main" id="{8BC9C2B7-0EBC-482E-A1FD-5AA97E65F99F}"/>
              </a:ext>
            </a:extLst>
          </p:cNvPr>
          <p:cNvSpPr/>
          <p:nvPr/>
        </p:nvSpPr>
        <p:spPr>
          <a:xfrm>
            <a:off x="5502443" y="2475290"/>
            <a:ext cx="5630778" cy="3046988"/>
          </a:xfrm>
          <a:prstGeom prst="rect">
            <a:avLst/>
          </a:prstGeom>
        </p:spPr>
        <p:txBody>
          <a:bodyPr wrap="square">
            <a:spAutoFit/>
          </a:bodyPr>
          <a:lstStyle/>
          <a:p>
            <a:r>
              <a:rPr lang="ru-RU" sz="2400" dirty="0" err="1">
                <a:latin typeface="Times New Roman" panose="02020603050405020304" pitchFamily="18" charset="0"/>
                <a:cs typeface="Times New Roman" panose="02020603050405020304" pitchFamily="18" charset="0"/>
              </a:rPr>
              <a:t>Басқарушылық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қабілеттің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қалыптасуы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өзіндік</a:t>
            </a:r>
            <a:r>
              <a:rPr lang="ru-RU" sz="2400" dirty="0">
                <a:latin typeface="Times New Roman" panose="02020603050405020304" pitchFamily="18" charset="0"/>
                <a:cs typeface="Times New Roman" panose="02020603050405020304" pitchFamily="18" charset="0"/>
              </a:rPr>
              <a:t> даму, </a:t>
            </a:r>
            <a:r>
              <a:rPr lang="ru-RU" sz="2400" dirty="0" err="1">
                <a:latin typeface="Times New Roman" panose="02020603050405020304" pitchFamily="18" charset="0"/>
                <a:cs typeface="Times New Roman" panose="02020603050405020304" pitchFamily="18" charset="0"/>
              </a:rPr>
              <a:t>өзін-өзі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жетілдіру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өзін-өзі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актуаландыру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мәселелерімен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байланысты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Өзін-өзі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актуаландыру</a:t>
            </a:r>
            <a:r>
              <a:rPr lang="ru-RU" sz="2400" dirty="0">
                <a:latin typeface="Times New Roman" panose="02020603050405020304" pitchFamily="18" charset="0"/>
                <a:cs typeface="Times New Roman" panose="02020603050405020304" pitchFamily="18" charset="0"/>
              </a:rPr>
              <a:t> психология </a:t>
            </a:r>
            <a:r>
              <a:rPr lang="ru-RU" sz="2400" dirty="0" err="1">
                <a:latin typeface="Times New Roman" panose="02020603050405020304" pitchFamily="18" charset="0"/>
                <a:cs typeface="Times New Roman" panose="02020603050405020304" pitchFamily="18" charset="0"/>
              </a:rPr>
              <a:t>ғылымында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тұлғаның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барлық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динамикалық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құрылым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деңгейінде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саналы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белсенділік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таныту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процесі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ретінде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қарастырылады</a:t>
            </a:r>
            <a:r>
              <a:rPr lang="ru-RU" sz="2400" dirty="0">
                <a:latin typeface="Times New Roman" panose="02020603050405020304" pitchFamily="18" charset="0"/>
                <a:cs typeface="Times New Roman" panose="02020603050405020304" pitchFamily="18" charset="0"/>
              </a:rPr>
              <a:t>. </a:t>
            </a:r>
            <a:endParaRPr lang="ru-KZ"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47458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37DCE9-83F1-4333-9776-56CF6EC30F6A}"/>
              </a:ext>
            </a:extLst>
          </p:cNvPr>
          <p:cNvSpPr>
            <a:spLocks noGrp="1"/>
          </p:cNvSpPr>
          <p:nvPr>
            <p:ph type="title"/>
          </p:nvPr>
        </p:nvSpPr>
        <p:spPr>
          <a:xfrm>
            <a:off x="1295402" y="2531962"/>
            <a:ext cx="9601196" cy="1303867"/>
          </a:xfrm>
        </p:spPr>
        <p:txBody>
          <a:bodyPr/>
          <a:lstStyle/>
          <a:p>
            <a:r>
              <a:rPr lang="kk-KZ" dirty="0">
                <a:latin typeface="Times New Roman" panose="02020603050405020304" pitchFamily="18" charset="0"/>
                <a:cs typeface="Times New Roman" panose="02020603050405020304" pitchFamily="18" charset="0"/>
              </a:rPr>
              <a:t>Назарларыңызға рахмет!</a:t>
            </a:r>
            <a:endParaRPr lang="ru-K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1368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6D0A10-D80E-49ED-A8B4-F7E70BEFC8D7}"/>
              </a:ext>
            </a:extLst>
          </p:cNvPr>
          <p:cNvSpPr>
            <a:spLocks noGrp="1"/>
          </p:cNvSpPr>
          <p:nvPr>
            <p:ph type="title"/>
          </p:nvPr>
        </p:nvSpPr>
        <p:spPr/>
        <p:txBody>
          <a:bodyPr/>
          <a:lstStyle/>
          <a:p>
            <a:r>
              <a:rPr lang="kk-KZ" dirty="0"/>
              <a:t>Жоспар:</a:t>
            </a:r>
            <a:endParaRPr lang="ru-KZ" dirty="0"/>
          </a:p>
        </p:txBody>
      </p:sp>
      <p:sp>
        <p:nvSpPr>
          <p:cNvPr id="3" name="Объект 2">
            <a:extLst>
              <a:ext uri="{FF2B5EF4-FFF2-40B4-BE49-F238E27FC236}">
                <a16:creationId xmlns:a16="http://schemas.microsoft.com/office/drawing/2014/main" id="{8A391D06-08E3-4CBF-97B6-234B31B34027}"/>
              </a:ext>
            </a:extLst>
          </p:cNvPr>
          <p:cNvSpPr>
            <a:spLocks noGrp="1"/>
          </p:cNvSpPr>
          <p:nvPr>
            <p:ph idx="1"/>
          </p:nvPr>
        </p:nvSpPr>
        <p:spPr/>
        <p:txBody>
          <a:bodyPr/>
          <a:lstStyle/>
          <a:p>
            <a:r>
              <a:rPr lang="kk-KZ" dirty="0">
                <a:latin typeface="Times New Roman" panose="02020603050405020304" pitchFamily="18" charset="0"/>
                <a:cs typeface="Times New Roman" panose="02020603050405020304" pitchFamily="18" charset="0"/>
              </a:rPr>
              <a:t>1. Кіріспе</a:t>
            </a:r>
          </a:p>
          <a:p>
            <a:r>
              <a:rPr lang="kk-KZ" dirty="0">
                <a:latin typeface="Times New Roman" panose="02020603050405020304" pitchFamily="18" charset="0"/>
                <a:cs typeface="Times New Roman" panose="02020603050405020304" pitchFamily="18" charset="0"/>
              </a:rPr>
              <a:t>2. Негізгі бөлім:</a:t>
            </a:r>
          </a:p>
          <a:p>
            <a:r>
              <a:rPr lang="kk-KZ" dirty="0">
                <a:latin typeface="Times New Roman" panose="02020603050405020304" pitchFamily="18" charset="0"/>
                <a:cs typeface="Times New Roman" panose="02020603050405020304" pitchFamily="18" charset="0"/>
              </a:rPr>
              <a:t>2.1. Жапония еліндегі басқару жүйесі</a:t>
            </a:r>
          </a:p>
          <a:p>
            <a:r>
              <a:rPr lang="kk-KZ" dirty="0">
                <a:latin typeface="Times New Roman" panose="02020603050405020304" pitchFamily="18" charset="0"/>
                <a:cs typeface="Times New Roman" panose="02020603050405020304" pitchFamily="18" charset="0"/>
              </a:rPr>
              <a:t>2.2. АҚШ еліндегі басқару жүйесі</a:t>
            </a:r>
          </a:p>
          <a:p>
            <a:r>
              <a:rPr lang="kk-KZ" dirty="0">
                <a:latin typeface="Times New Roman" panose="02020603050405020304" pitchFamily="18" charset="0"/>
                <a:cs typeface="Times New Roman" panose="02020603050405020304" pitchFamily="18" charset="0"/>
              </a:rPr>
              <a:t>2.3. Қандай басқару </a:t>
            </a:r>
            <a:r>
              <a:rPr lang="kk-KZ" dirty="0" err="1">
                <a:latin typeface="Times New Roman" panose="02020603050405020304" pitchFamily="18" charset="0"/>
                <a:cs typeface="Times New Roman" panose="02020603050405020304" pitchFamily="18" charset="0"/>
              </a:rPr>
              <a:t>құзыреттілігін</a:t>
            </a:r>
            <a:r>
              <a:rPr lang="kk-KZ" dirty="0">
                <a:latin typeface="Times New Roman" panose="02020603050405020304" pitchFamily="18" charset="0"/>
                <a:cs typeface="Times New Roman" panose="02020603050405020304" pitchFamily="18" charset="0"/>
              </a:rPr>
              <a:t> ұстану қажет</a:t>
            </a:r>
          </a:p>
          <a:p>
            <a:r>
              <a:rPr lang="kk-KZ" dirty="0">
                <a:latin typeface="Times New Roman" panose="02020603050405020304" pitchFamily="18" charset="0"/>
                <a:cs typeface="Times New Roman" panose="02020603050405020304" pitchFamily="18" charset="0"/>
              </a:rPr>
              <a:t>3. Қорытынды</a:t>
            </a:r>
            <a:endParaRPr lang="ru-K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4655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08D3F3-9A68-4432-A4BA-982B1C396E46}"/>
              </a:ext>
            </a:extLst>
          </p:cNvPr>
          <p:cNvSpPr>
            <a:spLocks noGrp="1"/>
          </p:cNvSpPr>
          <p:nvPr>
            <p:ph type="title"/>
          </p:nvPr>
        </p:nvSpPr>
        <p:spPr/>
        <p:txBody>
          <a:bodyPr/>
          <a:lstStyle/>
          <a:p>
            <a:r>
              <a:rPr lang="kk-KZ" dirty="0"/>
              <a:t>Кіріспе</a:t>
            </a:r>
            <a:endParaRPr lang="ru-KZ" dirty="0"/>
          </a:p>
        </p:txBody>
      </p:sp>
      <p:sp>
        <p:nvSpPr>
          <p:cNvPr id="3" name="Объект 2">
            <a:extLst>
              <a:ext uri="{FF2B5EF4-FFF2-40B4-BE49-F238E27FC236}">
                <a16:creationId xmlns:a16="http://schemas.microsoft.com/office/drawing/2014/main" id="{C443B499-E9D1-445E-A4A4-8B50CF95B5E6}"/>
              </a:ext>
            </a:extLst>
          </p:cNvPr>
          <p:cNvSpPr>
            <a:spLocks noGrp="1"/>
          </p:cNvSpPr>
          <p:nvPr>
            <p:ph idx="1"/>
          </p:nvPr>
        </p:nvSpPr>
        <p:spPr/>
        <p:txBody>
          <a:bodyPr/>
          <a:lstStyle/>
          <a:p>
            <a:r>
              <a:rPr lang="ru-RU" dirty="0" err="1">
                <a:latin typeface="Times New Roman" panose="02020603050405020304" pitchFamily="18" charset="0"/>
                <a:cs typeface="Times New Roman" panose="02020603050405020304" pitchFamily="18" charset="0"/>
              </a:rPr>
              <a:t>Басқарушылық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қабілеттер</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көптеген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факторларға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байланысты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өте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күрделі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түзілулер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тұлға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құрылымы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мінез-құлық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ерекшеліктері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тәжірибесі</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бағыттылығы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іс-әрекет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шарттары</a:t>
            </a:r>
            <a:r>
              <a:rPr lang="ru-RU" dirty="0">
                <a:latin typeface="Times New Roman" panose="02020603050405020304" pitchFamily="18" charset="0"/>
                <a:cs typeface="Times New Roman" panose="02020603050405020304" pitchFamily="18" charset="0"/>
              </a:rPr>
              <a:t>. Адам </a:t>
            </a:r>
            <a:r>
              <a:rPr lang="ru-RU" dirty="0" err="1">
                <a:latin typeface="Times New Roman" panose="02020603050405020304" pitchFamily="18" charset="0"/>
                <a:cs typeface="Times New Roman" panose="02020603050405020304" pitchFamily="18" charset="0"/>
              </a:rPr>
              <a:t>белгілі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деңгейдегі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басқарушылық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қабілеттермен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туылады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дегенмен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басқарушылық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қабілеттің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айқындалуы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дамытушы</a:t>
            </a:r>
            <a:r>
              <a:rPr lang="ru-RU" dirty="0">
                <a:latin typeface="Times New Roman" panose="02020603050405020304" pitchFamily="18" charset="0"/>
                <a:cs typeface="Times New Roman" panose="02020603050405020304" pitchFamily="18" charset="0"/>
              </a:rPr>
              <a:t> орта, мотивация, </a:t>
            </a:r>
            <a:r>
              <a:rPr lang="ru-RU" dirty="0" err="1">
                <a:latin typeface="Times New Roman" panose="02020603050405020304" pitchFamily="18" charset="0"/>
                <a:cs typeface="Times New Roman" panose="02020603050405020304" pitchFamily="18" charset="0"/>
              </a:rPr>
              <a:t>іс-әрекет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маңызды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рөл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атқарады</a:t>
            </a:r>
            <a:r>
              <a:rPr lang="ru-RU" dirty="0">
                <a:latin typeface="Times New Roman" panose="02020603050405020304" pitchFamily="18" charset="0"/>
                <a:cs typeface="Times New Roman" panose="02020603050405020304" pitchFamily="18" charset="0"/>
              </a:rPr>
              <a:t>. </a:t>
            </a:r>
            <a:endParaRPr lang="ru-K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85927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0" name="Rectangle 72">
            <a:extLst>
              <a:ext uri="{FF2B5EF4-FFF2-40B4-BE49-F238E27FC236}">
                <a16:creationId xmlns:a16="http://schemas.microsoft.com/office/drawing/2014/main" id="{5EB8E3BF-F464-4900-8994-851061A9AD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Японский флаг | ЯПОНСКИЙ ЯЗЫК">
            <a:extLst>
              <a:ext uri="{FF2B5EF4-FFF2-40B4-BE49-F238E27FC236}">
                <a16:creationId xmlns:a16="http://schemas.microsoft.com/office/drawing/2014/main" id="{29456EB5-DF1B-4376-A036-76E65F817D09}"/>
              </a:ext>
            </a:extLst>
          </p:cNvPr>
          <p:cNvPicPr>
            <a:picLocks noChangeAspect="1" noChangeArrowheads="1"/>
          </p:cNvPicPr>
          <p:nvPr/>
        </p:nvPicPr>
        <p:blipFill rotWithShape="1">
          <a:blip r:embed="rId2">
            <a:alphaModFix amt="35000"/>
            <a:extLst>
              <a:ext uri="{28A0092B-C50C-407E-A947-70E740481C1C}">
                <a14:useLocalDpi xmlns:a14="http://schemas.microsoft.com/office/drawing/2010/main" val="0"/>
              </a:ext>
            </a:extLst>
          </a:blip>
          <a:srcRect t="13738" b="2929"/>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E8AA36A1-3037-462E-8920-B720C1DFB5A4}"/>
              </a:ext>
            </a:extLst>
          </p:cNvPr>
          <p:cNvSpPr>
            <a:spLocks noGrp="1"/>
          </p:cNvSpPr>
          <p:nvPr>
            <p:ph type="title"/>
          </p:nvPr>
        </p:nvSpPr>
        <p:spPr>
          <a:xfrm>
            <a:off x="1295402" y="982132"/>
            <a:ext cx="9601196" cy="1303867"/>
          </a:xfrm>
        </p:spPr>
        <p:txBody>
          <a:bodyPr>
            <a:normAutofit/>
          </a:bodyPr>
          <a:lstStyle/>
          <a:p>
            <a:r>
              <a:rPr lang="kk-KZ">
                <a:solidFill>
                  <a:srgbClr val="FFFFFF"/>
                </a:solidFill>
                <a:latin typeface="Times New Roman" panose="02020603050405020304" pitchFamily="18" charset="0"/>
                <a:cs typeface="Times New Roman" panose="02020603050405020304" pitchFamily="18" charset="0"/>
              </a:rPr>
              <a:t>Жапониядағы басқару жүйесі</a:t>
            </a:r>
            <a:endParaRPr lang="ru-KZ">
              <a:solidFill>
                <a:srgbClr val="FFFFFF"/>
              </a:solidFill>
              <a:latin typeface="Times New Roman" panose="02020603050405020304" pitchFamily="18" charset="0"/>
              <a:cs typeface="Times New Roman" panose="02020603050405020304" pitchFamily="18" charset="0"/>
            </a:endParaRPr>
          </a:p>
        </p:txBody>
      </p:sp>
      <p:cxnSp>
        <p:nvCxnSpPr>
          <p:cNvPr id="1031" name="Straight Connector 74">
            <a:extLst>
              <a:ext uri="{FF2B5EF4-FFF2-40B4-BE49-F238E27FC236}">
                <a16:creationId xmlns:a16="http://schemas.microsoft.com/office/drawing/2014/main" id="{8E0602D6-3A81-42F8-AE67-1BAAFC967C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000" y="2421466"/>
            <a:ext cx="9144000" cy="0"/>
          </a:xfrm>
          <a:prstGeom prst="line">
            <a:avLst/>
          </a:prstGeom>
          <a:ln w="15875">
            <a:solidFill>
              <a:srgbClr val="FFFFFF"/>
            </a:solidFill>
          </a:ln>
        </p:spPr>
        <p:style>
          <a:lnRef idx="2">
            <a:schemeClr val="accent1"/>
          </a:lnRef>
          <a:fillRef idx="0">
            <a:schemeClr val="accent1"/>
          </a:fillRef>
          <a:effectRef idx="1">
            <a:schemeClr val="accent1"/>
          </a:effectRef>
          <a:fontRef idx="minor">
            <a:schemeClr val="tx1"/>
          </a:fontRef>
        </p:style>
      </p:cxnSp>
      <p:sp>
        <p:nvSpPr>
          <p:cNvPr id="3" name="Объект 2">
            <a:extLst>
              <a:ext uri="{FF2B5EF4-FFF2-40B4-BE49-F238E27FC236}">
                <a16:creationId xmlns:a16="http://schemas.microsoft.com/office/drawing/2014/main" id="{8451BB45-2FC0-480F-937C-3A85C8780844}"/>
              </a:ext>
            </a:extLst>
          </p:cNvPr>
          <p:cNvSpPr>
            <a:spLocks noGrp="1"/>
          </p:cNvSpPr>
          <p:nvPr>
            <p:ph idx="1"/>
          </p:nvPr>
        </p:nvSpPr>
        <p:spPr>
          <a:xfrm>
            <a:off x="1295401" y="2556932"/>
            <a:ext cx="9601196" cy="3318936"/>
          </a:xfrm>
        </p:spPr>
        <p:txBody>
          <a:bodyPr>
            <a:normAutofit/>
          </a:bodyPr>
          <a:lstStyle/>
          <a:p>
            <a:r>
              <a:rPr lang="ru-RU">
                <a:solidFill>
                  <a:srgbClr val="FFFFFF"/>
                </a:solidFill>
                <a:latin typeface="Times New Roman" panose="02020603050405020304" pitchFamily="18" charset="0"/>
                <a:cs typeface="Times New Roman" panose="02020603050405020304" pitchFamily="18" charset="0"/>
              </a:rPr>
              <a:t>Жапондық басқару әдістері еуропалық және американдықтардан түбегейлі ерекшеленеді. Бұл жапондықтар басқаруда тиімді дегенді білдірмейді. Керісінше, жапондықтар мен еуропалық менеджменттің негізгі принциптері қиылысу нүктелері өте аз әр түрлі жазықтықта жатыр деп айтуға болады. Жапон менеджментінің Еуропа мен Американың көптеген елдерінде қолданылатынынан айырмашылығы неде?</a:t>
            </a:r>
            <a:endParaRPr lang="ru-KZ">
              <a:solidFill>
                <a:srgbClr val="FFFFFF"/>
              </a:solidFill>
            </a:endParaRPr>
          </a:p>
        </p:txBody>
      </p:sp>
    </p:spTree>
    <p:extLst>
      <p:ext uri="{BB962C8B-B14F-4D97-AF65-F5344CB8AC3E}">
        <p14:creationId xmlns:p14="http://schemas.microsoft.com/office/powerpoint/2010/main" val="1175840839"/>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72F6A24-139E-4EB5-86D2-431F42EF8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3963AE85-BE5D-4975-BACF-DDDCC9C2AC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12" name="Picture 11">
              <a:extLst>
                <a:ext uri="{FF2B5EF4-FFF2-40B4-BE49-F238E27FC236}">
                  <a16:creationId xmlns:a16="http://schemas.microsoft.com/office/drawing/2014/main" id="{1E7751F0-16BF-4A9D-B778-5D46B92B447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Rectangle 12">
              <a:extLst>
                <a:ext uri="{FF2B5EF4-FFF2-40B4-BE49-F238E27FC236}">
                  <a16:creationId xmlns:a16="http://schemas.microsoft.com/office/drawing/2014/main" id="{1D755924-121A-47AA-8613-995D4108BC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4" name="Picture 13">
              <a:extLst>
                <a:ext uri="{FF2B5EF4-FFF2-40B4-BE49-F238E27FC236}">
                  <a16:creationId xmlns:a16="http://schemas.microsoft.com/office/drawing/2014/main" id="{B4D2AFDA-19BE-4455-830E-1541E5D7BAE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5" name="Picture 14">
              <a:extLst>
                <a:ext uri="{FF2B5EF4-FFF2-40B4-BE49-F238E27FC236}">
                  <a16:creationId xmlns:a16="http://schemas.microsoft.com/office/drawing/2014/main" id="{0FB15EBF-E414-4E00-87E7-700A78A60F6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17" name="Rectangle 16">
            <a:extLst>
              <a:ext uri="{FF2B5EF4-FFF2-40B4-BE49-F238E27FC236}">
                <a16:creationId xmlns:a16="http://schemas.microsoft.com/office/drawing/2014/main" id="{C9DA5B05-DD14-4860-AC45-02A8D2EE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451700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Японская модель менеджмента">
            <a:extLst>
              <a:ext uri="{FF2B5EF4-FFF2-40B4-BE49-F238E27FC236}">
                <a16:creationId xmlns:a16="http://schemas.microsoft.com/office/drawing/2014/main" id="{9C08119F-CE46-4C11-8C55-F11176B67BE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3" b="25351"/>
          <a:stretch/>
        </p:blipFill>
        <p:spPr bwMode="auto">
          <a:xfrm>
            <a:off x="1412683" y="1410208"/>
            <a:ext cx="3876801" cy="3858780"/>
          </a:xfrm>
          <a:prstGeom prst="rect">
            <a:avLst/>
          </a:prstGeom>
          <a:noFill/>
          <a:extLst>
            <a:ext uri="{909E8E84-426E-40DD-AFC4-6F175D3DCCD1}">
              <a14:hiddenFill xmlns:a14="http://schemas.microsoft.com/office/drawing/2010/main">
                <a:solidFill>
                  <a:srgbClr val="FFFFFF"/>
                </a:solidFill>
              </a14:hiddenFill>
            </a:ext>
          </a:extLst>
        </p:spPr>
      </p:pic>
      <p:cxnSp>
        <p:nvCxnSpPr>
          <p:cNvPr id="19" name="Straight Connector 18">
            <a:extLst>
              <a:ext uri="{FF2B5EF4-FFF2-40B4-BE49-F238E27FC236}">
                <a16:creationId xmlns:a16="http://schemas.microsoft.com/office/drawing/2014/main" id="{36BE37AC-AD36-4C42-9B8C-C5500F4E7C6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4412" y="2400639"/>
            <a:ext cx="4802185"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Объект 2">
            <a:extLst>
              <a:ext uri="{FF2B5EF4-FFF2-40B4-BE49-F238E27FC236}">
                <a16:creationId xmlns:a16="http://schemas.microsoft.com/office/drawing/2014/main" id="{5AD13EA9-95DF-45E0-90B5-D99B0A0FCD27}"/>
              </a:ext>
            </a:extLst>
          </p:cNvPr>
          <p:cNvSpPr>
            <a:spLocks noGrp="1"/>
          </p:cNvSpPr>
          <p:nvPr>
            <p:ph idx="1"/>
          </p:nvPr>
        </p:nvSpPr>
        <p:spPr>
          <a:xfrm>
            <a:off x="6095999" y="2556932"/>
            <a:ext cx="4800597" cy="3318936"/>
          </a:xfrm>
        </p:spPr>
        <p:txBody>
          <a:bodyPr>
            <a:normAutofit/>
          </a:bodyPr>
          <a:lstStyle/>
          <a:p>
            <a:pPr>
              <a:lnSpc>
                <a:spcPct val="90000"/>
              </a:lnSpc>
            </a:pPr>
            <a:r>
              <a:rPr lang="ru-RU" sz="2000" dirty="0" err="1">
                <a:latin typeface="Times New Roman" panose="02020603050405020304" pitchFamily="18" charset="0"/>
                <a:cs typeface="Times New Roman" panose="02020603050405020304" pitchFamily="18" charset="0"/>
              </a:rPr>
              <a:t>Біріншіден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бағыты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Жапониядағы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менеджменттің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негізгі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көзі</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еңбек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ресурстары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Жапон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менеджерінің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алдына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қоятын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мақсаты</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негізінен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жұмысшылардың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еңбек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өнімділігін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арттыру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арқылы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кәсіпорынның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тиімділігін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арттыру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Сонымен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еуропалық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американдық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менеджментте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мақсат</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кірісті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максимизациялау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яғни</a:t>
            </a:r>
            <a:r>
              <a:rPr lang="ru-RU" sz="2000" dirty="0">
                <a:latin typeface="Times New Roman" panose="02020603050405020304" pitchFamily="18" charset="0"/>
                <a:cs typeface="Times New Roman" panose="02020603050405020304" pitchFamily="18" charset="0"/>
              </a:rPr>
              <a:t> аз </a:t>
            </a:r>
            <a:r>
              <a:rPr lang="ru-RU" sz="2000" dirty="0" err="1">
                <a:latin typeface="Times New Roman" panose="02020603050405020304" pitchFamily="18" charset="0"/>
                <a:cs typeface="Times New Roman" panose="02020603050405020304" pitchFamily="18" charset="0"/>
              </a:rPr>
              <a:t>күш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жұмсап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пайда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алу</a:t>
            </a:r>
            <a:r>
              <a:rPr lang="ru-RU" sz="2000" dirty="0">
                <a:latin typeface="Times New Roman" panose="02020603050405020304" pitchFamily="18" charset="0"/>
                <a:cs typeface="Times New Roman" panose="02020603050405020304" pitchFamily="18" charset="0"/>
              </a:rPr>
              <a:t>.</a:t>
            </a:r>
            <a:endParaRPr lang="ru-KZ"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70819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5E66D3F-14EA-4BCD-819B-EEF581746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D49D3EDE-CC3B-4573-A04B-26F32F1B2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13" name="Picture 12">
              <a:extLst>
                <a:ext uri="{FF2B5EF4-FFF2-40B4-BE49-F238E27FC236}">
                  <a16:creationId xmlns:a16="http://schemas.microsoft.com/office/drawing/2014/main" id="{700D0D4B-CC81-434D-B595-71AA691923B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4" name="Rectangle 13">
              <a:extLst>
                <a:ext uri="{FF2B5EF4-FFF2-40B4-BE49-F238E27FC236}">
                  <a16:creationId xmlns:a16="http://schemas.microsoft.com/office/drawing/2014/main" id="{B8047919-8C66-4EF3-9979-FB7112EB66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5" name="Picture 14">
              <a:extLst>
                <a:ext uri="{FF2B5EF4-FFF2-40B4-BE49-F238E27FC236}">
                  <a16:creationId xmlns:a16="http://schemas.microsoft.com/office/drawing/2014/main" id="{C00195C4-7BCF-469C-A003-AC2F0D2F910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6" name="Picture 15">
              <a:extLst>
                <a:ext uri="{FF2B5EF4-FFF2-40B4-BE49-F238E27FC236}">
                  <a16:creationId xmlns:a16="http://schemas.microsoft.com/office/drawing/2014/main" id="{CEE82425-33CD-4CF1-9623-91BECE687F6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Заголовок 1">
            <a:extLst>
              <a:ext uri="{FF2B5EF4-FFF2-40B4-BE49-F238E27FC236}">
                <a16:creationId xmlns:a16="http://schemas.microsoft.com/office/drawing/2014/main" id="{401034E5-C31F-47E7-B69F-083592370A31}"/>
              </a:ext>
            </a:extLst>
          </p:cNvPr>
          <p:cNvSpPr>
            <a:spLocks noGrp="1"/>
          </p:cNvSpPr>
          <p:nvPr>
            <p:ph type="title"/>
          </p:nvPr>
        </p:nvSpPr>
        <p:spPr>
          <a:xfrm>
            <a:off x="6094412" y="982132"/>
            <a:ext cx="4802185" cy="1303867"/>
          </a:xfrm>
        </p:spPr>
        <p:txBody>
          <a:bodyPr>
            <a:normAutofit/>
          </a:bodyPr>
          <a:lstStyle/>
          <a:p>
            <a:r>
              <a:rPr lang="kk-KZ" dirty="0">
                <a:solidFill>
                  <a:srgbClr val="262626"/>
                </a:solidFill>
                <a:latin typeface="Times New Roman" panose="02020603050405020304" pitchFamily="18" charset="0"/>
                <a:cs typeface="Times New Roman" panose="02020603050405020304" pitchFamily="18" charset="0"/>
              </a:rPr>
              <a:t>Топтық жұмыс</a:t>
            </a:r>
            <a:endParaRPr lang="ru-KZ" dirty="0">
              <a:solidFill>
                <a:srgbClr val="262626"/>
              </a:solidFill>
              <a:latin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DD5289D1-D3B7-4C53-823E-280A79C02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451700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A456CE10-0EE3-4503-ACF3-1D53A6FDBB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4412" y="2400639"/>
            <a:ext cx="4802185"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Объект 2">
            <a:extLst>
              <a:ext uri="{FF2B5EF4-FFF2-40B4-BE49-F238E27FC236}">
                <a16:creationId xmlns:a16="http://schemas.microsoft.com/office/drawing/2014/main" id="{F96E4060-4E24-4EE9-8383-5301E6BDBC6B}"/>
              </a:ext>
            </a:extLst>
          </p:cNvPr>
          <p:cNvSpPr>
            <a:spLocks noGrp="1"/>
          </p:cNvSpPr>
          <p:nvPr>
            <p:ph idx="1"/>
          </p:nvPr>
        </p:nvSpPr>
        <p:spPr>
          <a:xfrm>
            <a:off x="6094412" y="2556932"/>
            <a:ext cx="4802184" cy="3318936"/>
          </a:xfrm>
        </p:spPr>
        <p:txBody>
          <a:bodyPr>
            <a:normAutofit/>
          </a:bodyPr>
          <a:lstStyle/>
          <a:p>
            <a:pPr>
              <a:lnSpc>
                <a:spcPct val="90000"/>
              </a:lnSpc>
            </a:pPr>
            <a:r>
              <a:rPr lang="ru-RU" sz="2200" dirty="0" err="1">
                <a:solidFill>
                  <a:srgbClr val="262626"/>
                </a:solidFill>
                <a:latin typeface="Times New Roman" panose="02020603050405020304" pitchFamily="18" charset="0"/>
                <a:cs typeface="Times New Roman" panose="02020603050405020304" pitchFamily="18" charset="0"/>
              </a:rPr>
              <a:t>Жапон</a:t>
            </a:r>
            <a:r>
              <a:rPr lang="ru-RU" sz="2200" dirty="0">
                <a:solidFill>
                  <a:srgbClr val="262626"/>
                </a:solidFill>
                <a:latin typeface="Times New Roman" panose="02020603050405020304" pitchFamily="18" charset="0"/>
                <a:cs typeface="Times New Roman" panose="02020603050405020304" pitchFamily="18" charset="0"/>
              </a:rPr>
              <a:t> </a:t>
            </a:r>
            <a:r>
              <a:rPr lang="ru-RU" sz="2200" dirty="0" err="1">
                <a:solidFill>
                  <a:srgbClr val="262626"/>
                </a:solidFill>
                <a:latin typeface="Times New Roman" panose="02020603050405020304" pitchFamily="18" charset="0"/>
                <a:cs typeface="Times New Roman" panose="02020603050405020304" pitchFamily="18" charset="0"/>
              </a:rPr>
              <a:t>қоғамы</a:t>
            </a:r>
            <a:r>
              <a:rPr lang="ru-RU" sz="2200" dirty="0">
                <a:solidFill>
                  <a:srgbClr val="262626"/>
                </a:solidFill>
                <a:latin typeface="Times New Roman" panose="02020603050405020304" pitchFamily="18" charset="0"/>
                <a:cs typeface="Times New Roman" panose="02020603050405020304" pitchFamily="18" charset="0"/>
              </a:rPr>
              <a:t> </a:t>
            </a:r>
            <a:r>
              <a:rPr lang="ru-RU" sz="2200" dirty="0" err="1">
                <a:solidFill>
                  <a:srgbClr val="262626"/>
                </a:solidFill>
                <a:latin typeface="Times New Roman" panose="02020603050405020304" pitchFamily="18" charset="0"/>
                <a:cs typeface="Times New Roman" panose="02020603050405020304" pitchFamily="18" charset="0"/>
              </a:rPr>
              <a:t>біртектес</a:t>
            </a:r>
            <a:r>
              <a:rPr lang="ru-RU" sz="2200" dirty="0">
                <a:solidFill>
                  <a:srgbClr val="262626"/>
                </a:solidFill>
                <a:latin typeface="Times New Roman" panose="02020603050405020304" pitchFamily="18" charset="0"/>
                <a:cs typeface="Times New Roman" panose="02020603050405020304" pitchFamily="18" charset="0"/>
              </a:rPr>
              <a:t> </a:t>
            </a:r>
            <a:r>
              <a:rPr lang="ru-RU" sz="2200" dirty="0" err="1">
                <a:solidFill>
                  <a:srgbClr val="262626"/>
                </a:solidFill>
                <a:latin typeface="Times New Roman" panose="02020603050405020304" pitchFamily="18" charset="0"/>
                <a:cs typeface="Times New Roman" panose="02020603050405020304" pitchFamily="18" charset="0"/>
              </a:rPr>
              <a:t>және</a:t>
            </a:r>
            <a:r>
              <a:rPr lang="ru-RU" sz="2200" dirty="0">
                <a:solidFill>
                  <a:srgbClr val="262626"/>
                </a:solidFill>
                <a:latin typeface="Times New Roman" panose="02020603050405020304" pitchFamily="18" charset="0"/>
                <a:cs typeface="Times New Roman" panose="02020603050405020304" pitchFamily="18" charset="0"/>
              </a:rPr>
              <a:t> </a:t>
            </a:r>
            <a:r>
              <a:rPr lang="ru-RU" sz="2200" dirty="0" err="1">
                <a:solidFill>
                  <a:srgbClr val="262626"/>
                </a:solidFill>
                <a:latin typeface="Times New Roman" panose="02020603050405020304" pitchFamily="18" charset="0"/>
                <a:cs typeface="Times New Roman" panose="02020603050405020304" pitchFamily="18" charset="0"/>
              </a:rPr>
              <a:t>ұжымдастыру</a:t>
            </a:r>
            <a:r>
              <a:rPr lang="ru-RU" sz="2200" dirty="0">
                <a:solidFill>
                  <a:srgbClr val="262626"/>
                </a:solidFill>
                <a:latin typeface="Times New Roman" panose="02020603050405020304" pitchFamily="18" charset="0"/>
                <a:cs typeface="Times New Roman" panose="02020603050405020304" pitchFamily="18" charset="0"/>
              </a:rPr>
              <a:t> </a:t>
            </a:r>
            <a:r>
              <a:rPr lang="ru-RU" sz="2200" dirty="0" err="1">
                <a:solidFill>
                  <a:srgbClr val="262626"/>
                </a:solidFill>
                <a:latin typeface="Times New Roman" panose="02020603050405020304" pitchFamily="18" charset="0"/>
                <a:cs typeface="Times New Roman" panose="02020603050405020304" pitchFamily="18" charset="0"/>
              </a:rPr>
              <a:t>рухымен</a:t>
            </a:r>
            <a:r>
              <a:rPr lang="ru-RU" sz="2200" dirty="0">
                <a:solidFill>
                  <a:srgbClr val="262626"/>
                </a:solidFill>
                <a:latin typeface="Times New Roman" panose="02020603050405020304" pitchFamily="18" charset="0"/>
                <a:cs typeface="Times New Roman" panose="02020603050405020304" pitchFamily="18" charset="0"/>
              </a:rPr>
              <a:t> </a:t>
            </a:r>
            <a:r>
              <a:rPr lang="ru-RU" sz="2200" dirty="0" err="1">
                <a:solidFill>
                  <a:srgbClr val="262626"/>
                </a:solidFill>
                <a:latin typeface="Times New Roman" panose="02020603050405020304" pitchFamily="18" charset="0"/>
                <a:cs typeface="Times New Roman" panose="02020603050405020304" pitchFamily="18" charset="0"/>
              </a:rPr>
              <a:t>сусындаған</a:t>
            </a:r>
            <a:r>
              <a:rPr lang="ru-RU" sz="2200" dirty="0">
                <a:solidFill>
                  <a:srgbClr val="262626"/>
                </a:solidFill>
                <a:latin typeface="Times New Roman" panose="02020603050405020304" pitchFamily="18" charset="0"/>
                <a:cs typeface="Times New Roman" panose="02020603050405020304" pitchFamily="18" charset="0"/>
              </a:rPr>
              <a:t>. </a:t>
            </a:r>
            <a:r>
              <a:rPr lang="ru-RU" sz="2200" dirty="0" err="1">
                <a:solidFill>
                  <a:srgbClr val="262626"/>
                </a:solidFill>
                <a:latin typeface="Times New Roman" panose="02020603050405020304" pitchFamily="18" charset="0"/>
                <a:cs typeface="Times New Roman" panose="02020603050405020304" pitchFamily="18" charset="0"/>
              </a:rPr>
              <a:t>Жапондықтар</a:t>
            </a:r>
            <a:r>
              <a:rPr lang="ru-RU" sz="2200" dirty="0">
                <a:solidFill>
                  <a:srgbClr val="262626"/>
                </a:solidFill>
                <a:latin typeface="Times New Roman" panose="02020603050405020304" pitchFamily="18" charset="0"/>
                <a:cs typeface="Times New Roman" panose="02020603050405020304" pitchFamily="18" charset="0"/>
              </a:rPr>
              <a:t> </a:t>
            </a:r>
            <a:r>
              <a:rPr lang="ru-RU" sz="2200" dirty="0" err="1">
                <a:solidFill>
                  <a:srgbClr val="262626"/>
                </a:solidFill>
                <a:latin typeface="Times New Roman" panose="02020603050405020304" pitchFamily="18" charset="0"/>
                <a:cs typeface="Times New Roman" panose="02020603050405020304" pitchFamily="18" charset="0"/>
              </a:rPr>
              <a:t>әрқашан</a:t>
            </a:r>
            <a:r>
              <a:rPr lang="ru-RU" sz="2200" dirty="0">
                <a:solidFill>
                  <a:srgbClr val="262626"/>
                </a:solidFill>
                <a:latin typeface="Times New Roman" panose="02020603050405020304" pitchFamily="18" charset="0"/>
                <a:cs typeface="Times New Roman" panose="02020603050405020304" pitchFamily="18" charset="0"/>
              </a:rPr>
              <a:t> </a:t>
            </a:r>
            <a:r>
              <a:rPr lang="ru-RU" sz="2200" dirty="0" err="1">
                <a:solidFill>
                  <a:srgbClr val="262626"/>
                </a:solidFill>
                <a:latin typeface="Times New Roman" panose="02020603050405020304" pitchFamily="18" charset="0"/>
                <a:cs typeface="Times New Roman" panose="02020603050405020304" pitchFamily="18" charset="0"/>
              </a:rPr>
              <a:t>топтардың</a:t>
            </a:r>
            <a:r>
              <a:rPr lang="ru-RU" sz="2200" dirty="0">
                <a:solidFill>
                  <a:srgbClr val="262626"/>
                </a:solidFill>
                <a:latin typeface="Times New Roman" panose="02020603050405020304" pitchFamily="18" charset="0"/>
                <a:cs typeface="Times New Roman" panose="02020603050405020304" pitchFamily="18" charset="0"/>
              </a:rPr>
              <a:t> </a:t>
            </a:r>
            <a:r>
              <a:rPr lang="ru-RU" sz="2200" dirty="0" err="1">
                <a:solidFill>
                  <a:srgbClr val="262626"/>
                </a:solidFill>
                <a:latin typeface="Times New Roman" panose="02020603050405020304" pitchFamily="18" charset="0"/>
                <a:cs typeface="Times New Roman" panose="02020603050405020304" pitchFamily="18" charset="0"/>
              </a:rPr>
              <a:t>атынан</a:t>
            </a:r>
            <a:r>
              <a:rPr lang="ru-RU" sz="2200" dirty="0">
                <a:solidFill>
                  <a:srgbClr val="262626"/>
                </a:solidFill>
                <a:latin typeface="Times New Roman" panose="02020603050405020304" pitchFamily="18" charset="0"/>
                <a:cs typeface="Times New Roman" panose="02020603050405020304" pitchFamily="18" charset="0"/>
              </a:rPr>
              <a:t> </a:t>
            </a:r>
            <a:r>
              <a:rPr lang="ru-RU" sz="2200" dirty="0" err="1">
                <a:solidFill>
                  <a:srgbClr val="262626"/>
                </a:solidFill>
                <a:latin typeface="Times New Roman" panose="02020603050405020304" pitchFamily="18" charset="0"/>
                <a:cs typeface="Times New Roman" panose="02020603050405020304" pitchFamily="18" charset="0"/>
              </a:rPr>
              <a:t>ойлайды</a:t>
            </a:r>
            <a:r>
              <a:rPr lang="ru-RU" sz="2200" dirty="0">
                <a:solidFill>
                  <a:srgbClr val="262626"/>
                </a:solidFill>
                <a:latin typeface="Times New Roman" panose="02020603050405020304" pitchFamily="18" charset="0"/>
                <a:cs typeface="Times New Roman" panose="02020603050405020304" pitchFamily="18" charset="0"/>
              </a:rPr>
              <a:t>. </a:t>
            </a:r>
            <a:r>
              <a:rPr lang="ru-RU" sz="2200" dirty="0" err="1">
                <a:solidFill>
                  <a:srgbClr val="262626"/>
                </a:solidFill>
                <a:latin typeface="Times New Roman" panose="02020603050405020304" pitchFamily="18" charset="0"/>
                <a:cs typeface="Times New Roman" panose="02020603050405020304" pitchFamily="18" charset="0"/>
              </a:rPr>
              <a:t>Тұлға</a:t>
            </a:r>
            <a:r>
              <a:rPr lang="ru-RU" sz="2200" dirty="0">
                <a:solidFill>
                  <a:srgbClr val="262626"/>
                </a:solidFill>
                <a:latin typeface="Times New Roman" panose="02020603050405020304" pitchFamily="18" charset="0"/>
                <a:cs typeface="Times New Roman" panose="02020603050405020304" pitchFamily="18" charset="0"/>
              </a:rPr>
              <a:t> </a:t>
            </a:r>
            <a:r>
              <a:rPr lang="ru-RU" sz="2200" dirty="0" err="1">
                <a:solidFill>
                  <a:srgbClr val="262626"/>
                </a:solidFill>
                <a:latin typeface="Times New Roman" panose="02020603050405020304" pitchFamily="18" charset="0"/>
                <a:cs typeface="Times New Roman" panose="02020603050405020304" pitchFamily="18" charset="0"/>
              </a:rPr>
              <a:t>өзін</a:t>
            </a:r>
            <a:r>
              <a:rPr lang="ru-RU" sz="2200" dirty="0">
                <a:solidFill>
                  <a:srgbClr val="262626"/>
                </a:solidFill>
                <a:latin typeface="Times New Roman" panose="02020603050405020304" pitchFamily="18" charset="0"/>
                <a:cs typeface="Times New Roman" panose="02020603050405020304" pitchFamily="18" charset="0"/>
              </a:rPr>
              <a:t> </a:t>
            </a:r>
            <a:r>
              <a:rPr lang="ru-RU" sz="2200" dirty="0" err="1">
                <a:solidFill>
                  <a:srgbClr val="262626"/>
                </a:solidFill>
                <a:latin typeface="Times New Roman" panose="02020603050405020304" pitchFamily="18" charset="0"/>
                <a:cs typeface="Times New Roman" panose="02020603050405020304" pitchFamily="18" charset="0"/>
              </a:rPr>
              <a:t>бірінші</a:t>
            </a:r>
            <a:r>
              <a:rPr lang="ru-RU" sz="2200" dirty="0">
                <a:solidFill>
                  <a:srgbClr val="262626"/>
                </a:solidFill>
                <a:latin typeface="Times New Roman" panose="02020603050405020304" pitchFamily="18" charset="0"/>
                <a:cs typeface="Times New Roman" panose="02020603050405020304" pitchFamily="18" charset="0"/>
              </a:rPr>
              <a:t> </a:t>
            </a:r>
            <a:r>
              <a:rPr lang="ru-RU" sz="2200" dirty="0" err="1">
                <a:solidFill>
                  <a:srgbClr val="262626"/>
                </a:solidFill>
                <a:latin typeface="Times New Roman" panose="02020603050405020304" pitchFamily="18" charset="0"/>
                <a:cs typeface="Times New Roman" panose="02020603050405020304" pitchFamily="18" charset="0"/>
              </a:rPr>
              <a:t>кезекте</a:t>
            </a:r>
            <a:r>
              <a:rPr lang="ru-RU" sz="2200" dirty="0">
                <a:solidFill>
                  <a:srgbClr val="262626"/>
                </a:solidFill>
                <a:latin typeface="Times New Roman" panose="02020603050405020304" pitchFamily="18" charset="0"/>
                <a:cs typeface="Times New Roman" panose="02020603050405020304" pitchFamily="18" charset="0"/>
              </a:rPr>
              <a:t> </a:t>
            </a:r>
            <a:r>
              <a:rPr lang="ru-RU" sz="2200" dirty="0" err="1">
                <a:solidFill>
                  <a:srgbClr val="262626"/>
                </a:solidFill>
                <a:latin typeface="Times New Roman" panose="02020603050405020304" pitchFamily="18" charset="0"/>
                <a:cs typeface="Times New Roman" panose="02020603050405020304" pitchFamily="18" charset="0"/>
              </a:rPr>
              <a:t>топтың</a:t>
            </a:r>
            <a:r>
              <a:rPr lang="ru-RU" sz="2200" dirty="0">
                <a:solidFill>
                  <a:srgbClr val="262626"/>
                </a:solidFill>
                <a:latin typeface="Times New Roman" panose="02020603050405020304" pitchFamily="18" charset="0"/>
                <a:cs typeface="Times New Roman" panose="02020603050405020304" pitchFamily="18" charset="0"/>
              </a:rPr>
              <a:t> </a:t>
            </a:r>
            <a:r>
              <a:rPr lang="ru-RU" sz="2200" dirty="0" err="1">
                <a:solidFill>
                  <a:srgbClr val="262626"/>
                </a:solidFill>
                <a:latin typeface="Times New Roman" panose="02020603050405020304" pitchFamily="18" charset="0"/>
                <a:cs typeface="Times New Roman" panose="02020603050405020304" pitchFamily="18" charset="0"/>
              </a:rPr>
              <a:t>мүшесі</a:t>
            </a:r>
            <a:r>
              <a:rPr lang="ru-RU" sz="2200" dirty="0">
                <a:solidFill>
                  <a:srgbClr val="262626"/>
                </a:solidFill>
                <a:latin typeface="Times New Roman" panose="02020603050405020304" pitchFamily="18" charset="0"/>
                <a:cs typeface="Times New Roman" panose="02020603050405020304" pitchFamily="18" charset="0"/>
              </a:rPr>
              <a:t> </a:t>
            </a:r>
            <a:r>
              <a:rPr lang="ru-RU" sz="2200" dirty="0" err="1">
                <a:solidFill>
                  <a:srgbClr val="262626"/>
                </a:solidFill>
                <a:latin typeface="Times New Roman" panose="02020603050405020304" pitchFamily="18" charset="0"/>
                <a:cs typeface="Times New Roman" panose="02020603050405020304" pitchFamily="18" charset="0"/>
              </a:rPr>
              <a:t>ретінде</a:t>
            </a:r>
            <a:r>
              <a:rPr lang="ru-RU" sz="2200" dirty="0">
                <a:solidFill>
                  <a:srgbClr val="262626"/>
                </a:solidFill>
                <a:latin typeface="Times New Roman" panose="02020603050405020304" pitchFamily="18" charset="0"/>
                <a:cs typeface="Times New Roman" panose="02020603050405020304" pitchFamily="18" charset="0"/>
              </a:rPr>
              <a:t> </a:t>
            </a:r>
            <a:r>
              <a:rPr lang="ru-RU" sz="2200" dirty="0" err="1">
                <a:solidFill>
                  <a:srgbClr val="262626"/>
                </a:solidFill>
                <a:latin typeface="Times New Roman" panose="02020603050405020304" pitchFamily="18" charset="0"/>
                <a:cs typeface="Times New Roman" panose="02020603050405020304" pitchFamily="18" charset="0"/>
              </a:rPr>
              <a:t>біледі</a:t>
            </a:r>
            <a:r>
              <a:rPr lang="ru-RU" sz="2200" dirty="0">
                <a:solidFill>
                  <a:srgbClr val="262626"/>
                </a:solidFill>
                <a:latin typeface="Times New Roman" panose="02020603050405020304" pitchFamily="18" charset="0"/>
                <a:cs typeface="Times New Roman" panose="02020603050405020304" pitchFamily="18" charset="0"/>
              </a:rPr>
              <a:t>, ал </a:t>
            </a:r>
            <a:r>
              <a:rPr lang="ru-RU" sz="2200" dirty="0" err="1">
                <a:solidFill>
                  <a:srgbClr val="262626"/>
                </a:solidFill>
                <a:latin typeface="Times New Roman" panose="02020603050405020304" pitchFamily="18" charset="0"/>
                <a:cs typeface="Times New Roman" panose="02020603050405020304" pitchFamily="18" charset="0"/>
              </a:rPr>
              <a:t>оның</a:t>
            </a:r>
            <a:r>
              <a:rPr lang="ru-RU" sz="2200" dirty="0">
                <a:solidFill>
                  <a:srgbClr val="262626"/>
                </a:solidFill>
                <a:latin typeface="Times New Roman" panose="02020603050405020304" pitchFamily="18" charset="0"/>
                <a:cs typeface="Times New Roman" panose="02020603050405020304" pitchFamily="18" charset="0"/>
              </a:rPr>
              <a:t> </a:t>
            </a:r>
            <a:r>
              <a:rPr lang="ru-RU" sz="2200" dirty="0" err="1">
                <a:solidFill>
                  <a:srgbClr val="262626"/>
                </a:solidFill>
                <a:latin typeface="Times New Roman" panose="02020603050405020304" pitchFamily="18" charset="0"/>
                <a:cs typeface="Times New Roman" panose="02020603050405020304" pitchFamily="18" charset="0"/>
              </a:rPr>
              <a:t>даралығы</a:t>
            </a:r>
            <a:r>
              <a:rPr lang="ru-RU" sz="2200" dirty="0">
                <a:solidFill>
                  <a:srgbClr val="262626"/>
                </a:solidFill>
                <a:latin typeface="Times New Roman" panose="02020603050405020304" pitchFamily="18" charset="0"/>
                <a:cs typeface="Times New Roman" panose="02020603050405020304" pitchFamily="18" charset="0"/>
              </a:rPr>
              <a:t> - </a:t>
            </a:r>
            <a:r>
              <a:rPr lang="ru-RU" sz="2200" dirty="0" err="1">
                <a:solidFill>
                  <a:srgbClr val="262626"/>
                </a:solidFill>
                <a:latin typeface="Times New Roman" panose="02020603050405020304" pitchFamily="18" charset="0"/>
                <a:cs typeface="Times New Roman" panose="02020603050405020304" pitchFamily="18" charset="0"/>
              </a:rPr>
              <a:t>тұтастық</a:t>
            </a:r>
            <a:r>
              <a:rPr lang="ru-RU" sz="2200" dirty="0">
                <a:solidFill>
                  <a:srgbClr val="262626"/>
                </a:solidFill>
                <a:latin typeface="Times New Roman" panose="02020603050405020304" pitchFamily="18" charset="0"/>
                <a:cs typeface="Times New Roman" panose="02020603050405020304" pitchFamily="18" charset="0"/>
              </a:rPr>
              <a:t> </a:t>
            </a:r>
            <a:r>
              <a:rPr lang="ru-RU" sz="2200" dirty="0" err="1">
                <a:solidFill>
                  <a:srgbClr val="262626"/>
                </a:solidFill>
                <a:latin typeface="Times New Roman" panose="02020603050405020304" pitchFamily="18" charset="0"/>
                <a:cs typeface="Times New Roman" panose="02020603050405020304" pitchFamily="18" charset="0"/>
              </a:rPr>
              <a:t>бөлігінің</a:t>
            </a:r>
            <a:r>
              <a:rPr lang="ru-RU" sz="2200" dirty="0">
                <a:solidFill>
                  <a:srgbClr val="262626"/>
                </a:solidFill>
                <a:latin typeface="Times New Roman" panose="02020603050405020304" pitchFamily="18" charset="0"/>
                <a:cs typeface="Times New Roman" panose="02020603050405020304" pitchFamily="18" charset="0"/>
              </a:rPr>
              <a:t> </a:t>
            </a:r>
            <a:r>
              <a:rPr lang="ru-RU" sz="2200" dirty="0" err="1">
                <a:solidFill>
                  <a:srgbClr val="262626"/>
                </a:solidFill>
                <a:latin typeface="Times New Roman" panose="02020603050405020304" pitchFamily="18" charset="0"/>
                <a:cs typeface="Times New Roman" panose="02020603050405020304" pitchFamily="18" charset="0"/>
              </a:rPr>
              <a:t>даралығы</a:t>
            </a:r>
            <a:r>
              <a:rPr lang="ru-RU" sz="2200" dirty="0">
                <a:solidFill>
                  <a:srgbClr val="262626"/>
                </a:solidFill>
                <a:latin typeface="Times New Roman" panose="02020603050405020304" pitchFamily="18" charset="0"/>
                <a:cs typeface="Times New Roman" panose="02020603050405020304" pitchFamily="18" charset="0"/>
              </a:rPr>
              <a:t> </a:t>
            </a:r>
            <a:r>
              <a:rPr lang="ru-RU" sz="2200" dirty="0" err="1">
                <a:solidFill>
                  <a:srgbClr val="262626"/>
                </a:solidFill>
                <a:latin typeface="Times New Roman" panose="02020603050405020304" pitchFamily="18" charset="0"/>
                <a:cs typeface="Times New Roman" panose="02020603050405020304" pitchFamily="18" charset="0"/>
              </a:rPr>
              <a:t>ретінде</a:t>
            </a:r>
            <a:r>
              <a:rPr lang="ru-RU" sz="2200" dirty="0">
                <a:solidFill>
                  <a:srgbClr val="262626"/>
                </a:solidFill>
                <a:latin typeface="Times New Roman" panose="02020603050405020304" pitchFamily="18" charset="0"/>
                <a:cs typeface="Times New Roman" panose="02020603050405020304" pitchFamily="18" charset="0"/>
              </a:rPr>
              <a:t>. </a:t>
            </a:r>
            <a:endParaRPr lang="ru-KZ" sz="2200">
              <a:solidFill>
                <a:srgbClr val="262626"/>
              </a:solidFill>
              <a:latin typeface="Times New Roman" panose="02020603050405020304" pitchFamily="18" charset="0"/>
              <a:cs typeface="Times New Roman" panose="02020603050405020304" pitchFamily="18" charset="0"/>
            </a:endParaRPr>
          </a:p>
        </p:txBody>
      </p:sp>
      <p:pic>
        <p:nvPicPr>
          <p:cNvPr id="2050" name="Picture 2" descr="Чем отличается команда от группы">
            <a:extLst>
              <a:ext uri="{FF2B5EF4-FFF2-40B4-BE49-F238E27FC236}">
                <a16:creationId xmlns:a16="http://schemas.microsoft.com/office/drawing/2014/main" id="{4F8A6BFF-BF99-43B2-A287-D02E5D3C5B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67772" y="1852081"/>
            <a:ext cx="4286250" cy="3209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6496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8E96922-5007-4406-A9FF-2A4899A1DFD4}"/>
              </a:ext>
            </a:extLst>
          </p:cNvPr>
          <p:cNvSpPr>
            <a:spLocks noGrp="1"/>
          </p:cNvSpPr>
          <p:nvPr>
            <p:ph idx="1"/>
          </p:nvPr>
        </p:nvSpPr>
        <p:spPr>
          <a:xfrm>
            <a:off x="1295402" y="2556932"/>
            <a:ext cx="6256866" cy="3318936"/>
          </a:xfrm>
        </p:spPr>
        <p:txBody>
          <a:bodyPr>
            <a:normAutofit/>
          </a:bodyPr>
          <a:lstStyle/>
          <a:p>
            <a:pPr>
              <a:lnSpc>
                <a:spcPct val="90000"/>
              </a:lnSpc>
            </a:pPr>
            <a:r>
              <a:rPr lang="ru-RU" sz="2000">
                <a:solidFill>
                  <a:srgbClr val="262626"/>
                </a:solidFill>
                <a:latin typeface="Times New Roman" panose="02020603050405020304" pitchFamily="18" charset="0"/>
                <a:cs typeface="Times New Roman" panose="02020603050405020304" pitchFamily="18" charset="0"/>
              </a:rPr>
              <a:t>«Әрбір компания, оның ауқымдығына қарамастан, пайдадан басқа, белгілі бір мақсаттарға ие болуы керек, оның өмірін ақтайтын мақсаттар болуы қажет. Егер көшбасшыда осы миссия туралы түсінік болса, ол қызметкерлердің санасына жеткізуі керек. Компания қол жеткізгісі келетін нәрсені, оның идеалын, мақсатын көрсетіңіз. Ал егер оның қарамағындағылар өздерінің күнделікті нандары үшін ғана емес жұмыс істейтіндерін түсінсе, онда олар ортақ мақсатқа жету жолында бірге жұмыс істеуге ынталанады».</a:t>
            </a:r>
            <a:endParaRPr lang="ru-KZ" sz="2000">
              <a:solidFill>
                <a:srgbClr val="262626"/>
              </a:solidFill>
              <a:latin typeface="Times New Roman" panose="02020603050405020304" pitchFamily="18" charset="0"/>
              <a:cs typeface="Times New Roman" panose="02020603050405020304" pitchFamily="18" charset="0"/>
            </a:endParaRPr>
          </a:p>
        </p:txBody>
      </p:sp>
      <p:pic>
        <p:nvPicPr>
          <p:cNvPr id="4098" name="Picture 2" descr="Коносуке Мацусита (Konosuke Matsushita) | Lean-гуру | Leaninfo.ru">
            <a:extLst>
              <a:ext uri="{FF2B5EF4-FFF2-40B4-BE49-F238E27FC236}">
                <a16:creationId xmlns:a16="http://schemas.microsoft.com/office/drawing/2014/main" id="{BE6E5631-1AF1-4839-8016-832998B665B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278586" y="2556932"/>
            <a:ext cx="2425659" cy="3234212"/>
          </a:xfrm>
          <a:prstGeom prst="rect">
            <a:avLst/>
          </a:prstGeom>
          <a:noFill/>
          <a:ln w="57150" cmpd="thickThin">
            <a:solidFill>
              <a:srgbClr val="7F7F7F"/>
            </a:solidFill>
            <a:miter lim="800000"/>
          </a:ln>
          <a:extLst>
            <a:ext uri="{909E8E84-426E-40DD-AFC4-6F175D3DCCD1}">
              <a14:hiddenFill xmlns:a14="http://schemas.microsoft.com/office/drawing/2010/main">
                <a:solidFill>
                  <a:srgbClr val="FFFFFF"/>
                </a:solidFill>
              </a14:hiddenFill>
            </a:ext>
          </a:extLst>
        </p:spPr>
      </p:pic>
      <p:pic>
        <p:nvPicPr>
          <p:cNvPr id="4100" name="Picture 4" descr="Panasonic Rus (Панасоник Рус)">
            <a:extLst>
              <a:ext uri="{FF2B5EF4-FFF2-40B4-BE49-F238E27FC236}">
                <a16:creationId xmlns:a16="http://schemas.microsoft.com/office/drawing/2014/main" id="{60C61541-43CA-46A6-8C41-41F54BB9C7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3418" y="1194403"/>
            <a:ext cx="6485164" cy="99726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8CD8F98-6A85-4128-BA8D-5381665C121E}"/>
              </a:ext>
            </a:extLst>
          </p:cNvPr>
          <p:cNvSpPr txBox="1"/>
          <p:nvPr/>
        </p:nvSpPr>
        <p:spPr>
          <a:xfrm>
            <a:off x="8637814" y="5791144"/>
            <a:ext cx="2547257" cy="461665"/>
          </a:xfrm>
          <a:prstGeom prst="rect">
            <a:avLst/>
          </a:prstGeom>
          <a:noFill/>
        </p:spPr>
        <p:txBody>
          <a:bodyPr wrap="square" rtlCol="0">
            <a:spAutoFit/>
          </a:bodyPr>
          <a:lstStyle/>
          <a:p>
            <a:r>
              <a:rPr lang="kk-KZ" sz="2400" dirty="0"/>
              <a:t>И. Мацусита</a:t>
            </a:r>
            <a:endParaRPr lang="ru-KZ" sz="2400" dirty="0"/>
          </a:p>
        </p:txBody>
      </p:sp>
    </p:spTree>
    <p:extLst>
      <p:ext uri="{BB962C8B-B14F-4D97-AF65-F5344CB8AC3E}">
        <p14:creationId xmlns:p14="http://schemas.microsoft.com/office/powerpoint/2010/main" val="27683158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A9A168-029A-4A6B-9F03-2D21F29EC37C}"/>
              </a:ext>
            </a:extLst>
          </p:cNvPr>
          <p:cNvSpPr>
            <a:spLocks noGrp="1"/>
          </p:cNvSpPr>
          <p:nvPr>
            <p:ph type="title"/>
          </p:nvPr>
        </p:nvSpPr>
        <p:spPr/>
        <p:txBody>
          <a:bodyPr>
            <a:normAutofit fontScale="90000"/>
          </a:bodyPr>
          <a:lstStyle/>
          <a:p>
            <a:r>
              <a:rPr lang="ru-RU" dirty="0" err="1">
                <a:latin typeface="Times New Roman" panose="02020603050405020304" pitchFamily="18" charset="0"/>
                <a:cs typeface="Times New Roman" panose="02020603050405020304" pitchFamily="18" charset="0"/>
              </a:rPr>
              <a:t>Хидеки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Ёсихараның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айтуынша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жапондық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басқарудың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белгісі</a:t>
            </a:r>
            <a:r>
              <a:rPr lang="ru-RU" dirty="0">
                <a:latin typeface="Times New Roman" panose="02020603050405020304" pitchFamily="18" charset="0"/>
                <a:cs typeface="Times New Roman" panose="02020603050405020304" pitchFamily="18" charset="0"/>
              </a:rPr>
              <a:t> бар</a:t>
            </a:r>
            <a:endParaRPr lang="ru-KZ" dirty="0">
              <a:latin typeface="Times New Roman" panose="02020603050405020304" pitchFamily="18" charset="0"/>
              <a:cs typeface="Times New Roman" panose="02020603050405020304" pitchFamily="18" charset="0"/>
            </a:endParaRPr>
          </a:p>
        </p:txBody>
      </p:sp>
      <p:cxnSp>
        <p:nvCxnSpPr>
          <p:cNvPr id="5" name="Прямая со стрелкой 4">
            <a:extLst>
              <a:ext uri="{FF2B5EF4-FFF2-40B4-BE49-F238E27FC236}">
                <a16:creationId xmlns:a16="http://schemas.microsoft.com/office/drawing/2014/main" id="{EEE106F4-C5A0-4566-AB8A-C357AF93337E}"/>
              </a:ext>
            </a:extLst>
          </p:cNvPr>
          <p:cNvCxnSpPr>
            <a:stCxn id="2" idx="2"/>
          </p:cNvCxnSpPr>
          <p:nvPr/>
        </p:nvCxnSpPr>
        <p:spPr>
          <a:xfrm flipH="1">
            <a:off x="1720312" y="2285999"/>
            <a:ext cx="4375688" cy="7826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Прямая со стрелкой 5">
            <a:extLst>
              <a:ext uri="{FF2B5EF4-FFF2-40B4-BE49-F238E27FC236}">
                <a16:creationId xmlns:a16="http://schemas.microsoft.com/office/drawing/2014/main" id="{736A40F3-92D3-4FE5-8AC8-A18B3D854565}"/>
              </a:ext>
            </a:extLst>
          </p:cNvPr>
          <p:cNvCxnSpPr>
            <a:cxnSpLocks/>
            <a:stCxn id="2" idx="2"/>
          </p:cNvCxnSpPr>
          <p:nvPr/>
        </p:nvCxnSpPr>
        <p:spPr>
          <a:xfrm flipH="1">
            <a:off x="3502617" y="2285999"/>
            <a:ext cx="2593383" cy="11430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Прямая со стрелкой 6">
            <a:extLst>
              <a:ext uri="{FF2B5EF4-FFF2-40B4-BE49-F238E27FC236}">
                <a16:creationId xmlns:a16="http://schemas.microsoft.com/office/drawing/2014/main" id="{A2D33DE0-B1CA-46CB-AF6A-CA6DCC3F606E}"/>
              </a:ext>
            </a:extLst>
          </p:cNvPr>
          <p:cNvCxnSpPr>
            <a:cxnSpLocks/>
            <a:stCxn id="2" idx="2"/>
          </p:cNvCxnSpPr>
          <p:nvPr/>
        </p:nvCxnSpPr>
        <p:spPr>
          <a:xfrm flipH="1">
            <a:off x="4799308" y="2285999"/>
            <a:ext cx="1296692" cy="16505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a:extLst>
              <a:ext uri="{FF2B5EF4-FFF2-40B4-BE49-F238E27FC236}">
                <a16:creationId xmlns:a16="http://schemas.microsoft.com/office/drawing/2014/main" id="{F601AD35-9CCC-4F34-9010-413E1BFC77D1}"/>
              </a:ext>
            </a:extLst>
          </p:cNvPr>
          <p:cNvCxnSpPr>
            <a:cxnSpLocks/>
            <a:stCxn id="2" idx="2"/>
          </p:cNvCxnSpPr>
          <p:nvPr/>
        </p:nvCxnSpPr>
        <p:spPr>
          <a:xfrm>
            <a:off x="6096000" y="2285999"/>
            <a:ext cx="927315" cy="15033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a:extLst>
              <a:ext uri="{FF2B5EF4-FFF2-40B4-BE49-F238E27FC236}">
                <a16:creationId xmlns:a16="http://schemas.microsoft.com/office/drawing/2014/main" id="{A2744B81-0999-4551-B3A7-274F033D9610}"/>
              </a:ext>
            </a:extLst>
          </p:cNvPr>
          <p:cNvCxnSpPr>
            <a:cxnSpLocks/>
            <a:stCxn id="2" idx="2"/>
          </p:cNvCxnSpPr>
          <p:nvPr/>
        </p:nvCxnSpPr>
        <p:spPr>
          <a:xfrm>
            <a:off x="6096000" y="2285999"/>
            <a:ext cx="2722536" cy="11430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a:extLst>
              <a:ext uri="{FF2B5EF4-FFF2-40B4-BE49-F238E27FC236}">
                <a16:creationId xmlns:a16="http://schemas.microsoft.com/office/drawing/2014/main" id="{A4B09D42-62C9-4A9F-A151-B0BF80F6CD17}"/>
              </a:ext>
            </a:extLst>
          </p:cNvPr>
          <p:cNvCxnSpPr>
            <a:cxnSpLocks/>
            <a:stCxn id="2" idx="2"/>
          </p:cNvCxnSpPr>
          <p:nvPr/>
        </p:nvCxnSpPr>
        <p:spPr>
          <a:xfrm>
            <a:off x="6096000" y="2285999"/>
            <a:ext cx="3807417" cy="7161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1821EDD6-8B31-4998-B7CC-F2E5B85C6717}"/>
              </a:ext>
            </a:extLst>
          </p:cNvPr>
          <p:cNvSpPr txBox="1"/>
          <p:nvPr/>
        </p:nvSpPr>
        <p:spPr>
          <a:xfrm>
            <a:off x="722610" y="3111284"/>
            <a:ext cx="1579535" cy="1754326"/>
          </a:xfrm>
          <a:prstGeom prst="rect">
            <a:avLst/>
          </a:prstGeom>
          <a:noFill/>
        </p:spPr>
        <p:txBody>
          <a:bodyPr wrap="square" rtlCol="0">
            <a:spAutoFit/>
          </a:bodyPr>
          <a:lstStyle/>
          <a:p>
            <a:r>
              <a:rPr lang="kk-KZ" dirty="0">
                <a:latin typeface="Times New Roman" panose="02020603050405020304" pitchFamily="18" charset="0"/>
                <a:cs typeface="Times New Roman" panose="02020603050405020304" pitchFamily="18" charset="0"/>
              </a:rPr>
              <a:t>Жұмыспен қамту кепілдігі және сенімділік жағдайын жасау</a:t>
            </a:r>
            <a:endParaRPr lang="ru-KZ" dirty="0">
              <a:latin typeface="Times New Roman" panose="02020603050405020304" pitchFamily="18" charset="0"/>
              <a:cs typeface="Times New Roman" panose="02020603050405020304" pitchFamily="18" charset="0"/>
            </a:endParaRPr>
          </a:p>
        </p:txBody>
      </p:sp>
      <p:sp>
        <p:nvSpPr>
          <p:cNvPr id="27" name="TextBox 26">
            <a:extLst>
              <a:ext uri="{FF2B5EF4-FFF2-40B4-BE49-F238E27FC236}">
                <a16:creationId xmlns:a16="http://schemas.microsoft.com/office/drawing/2014/main" id="{444FD18D-8844-4B63-B984-49D431CE3016}"/>
              </a:ext>
            </a:extLst>
          </p:cNvPr>
          <p:cNvSpPr txBox="1"/>
          <p:nvPr/>
        </p:nvSpPr>
        <p:spPr>
          <a:xfrm>
            <a:off x="2226590" y="3429000"/>
            <a:ext cx="1782305" cy="1200329"/>
          </a:xfrm>
          <a:prstGeom prst="rect">
            <a:avLst/>
          </a:prstGeom>
          <a:noFill/>
        </p:spPr>
        <p:txBody>
          <a:bodyPr wrap="square" rtlCol="0">
            <a:spAutoFit/>
          </a:bodyPr>
          <a:lstStyle/>
          <a:p>
            <a:r>
              <a:rPr lang="kk-KZ" dirty="0">
                <a:latin typeface="Times New Roman" panose="02020603050405020304" pitchFamily="18" charset="0"/>
                <a:cs typeface="Times New Roman" panose="02020603050405020304" pitchFamily="18" charset="0"/>
              </a:rPr>
              <a:t>Корпорацияның жариялылығы және құндылықтары</a:t>
            </a:r>
            <a:endParaRPr lang="ru-KZ" dirty="0">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F65E62F4-E206-4676-BF4C-179135020A6A}"/>
              </a:ext>
            </a:extLst>
          </p:cNvPr>
          <p:cNvSpPr txBox="1"/>
          <p:nvPr/>
        </p:nvSpPr>
        <p:spPr>
          <a:xfrm>
            <a:off x="4147087" y="3936569"/>
            <a:ext cx="1579535" cy="923330"/>
          </a:xfrm>
          <a:prstGeom prst="rect">
            <a:avLst/>
          </a:prstGeom>
          <a:noFill/>
        </p:spPr>
        <p:txBody>
          <a:bodyPr wrap="square" rtlCol="0">
            <a:spAutoFit/>
          </a:bodyPr>
          <a:lstStyle/>
          <a:p>
            <a:r>
              <a:rPr lang="kk-KZ" dirty="0">
                <a:latin typeface="Times New Roman" panose="02020603050405020304" pitchFamily="18" charset="0"/>
                <a:cs typeface="Times New Roman" panose="02020603050405020304" pitchFamily="18" charset="0"/>
              </a:rPr>
              <a:t>Ақпаратқа негізделген басқару</a:t>
            </a:r>
            <a:endParaRPr lang="ru-KZ" dirty="0">
              <a:latin typeface="Times New Roman" panose="02020603050405020304" pitchFamily="18" charset="0"/>
              <a:cs typeface="Times New Roman" panose="02020603050405020304" pitchFamily="18" charset="0"/>
            </a:endParaRPr>
          </a:p>
        </p:txBody>
      </p:sp>
      <p:sp>
        <p:nvSpPr>
          <p:cNvPr id="29" name="TextBox 28">
            <a:extLst>
              <a:ext uri="{FF2B5EF4-FFF2-40B4-BE49-F238E27FC236}">
                <a16:creationId xmlns:a16="http://schemas.microsoft.com/office/drawing/2014/main" id="{BCF00FDC-4CBC-4C20-A72A-3C97F4E070AD}"/>
              </a:ext>
            </a:extLst>
          </p:cNvPr>
          <p:cNvSpPr txBox="1"/>
          <p:nvPr/>
        </p:nvSpPr>
        <p:spPr>
          <a:xfrm>
            <a:off x="6092126" y="3936569"/>
            <a:ext cx="1579535" cy="923330"/>
          </a:xfrm>
          <a:prstGeom prst="rect">
            <a:avLst/>
          </a:prstGeom>
          <a:noFill/>
        </p:spPr>
        <p:txBody>
          <a:bodyPr wrap="square" rtlCol="0">
            <a:spAutoFit/>
          </a:bodyPr>
          <a:lstStyle/>
          <a:p>
            <a:r>
              <a:rPr lang="kk-KZ" dirty="0">
                <a:latin typeface="Times New Roman" panose="02020603050405020304" pitchFamily="18" charset="0"/>
                <a:cs typeface="Times New Roman" panose="02020603050405020304" pitchFamily="18" charset="0"/>
              </a:rPr>
              <a:t>Сапаға бағытталған басқару</a:t>
            </a:r>
            <a:endParaRPr lang="ru-KZ" dirty="0">
              <a:latin typeface="Times New Roman" panose="02020603050405020304" pitchFamily="18" charset="0"/>
              <a:cs typeface="Times New Roman" panose="02020603050405020304" pitchFamily="18" charset="0"/>
            </a:endParaRPr>
          </a:p>
        </p:txBody>
      </p:sp>
      <p:sp>
        <p:nvSpPr>
          <p:cNvPr id="30" name="TextBox 29">
            <a:extLst>
              <a:ext uri="{FF2B5EF4-FFF2-40B4-BE49-F238E27FC236}">
                <a16:creationId xmlns:a16="http://schemas.microsoft.com/office/drawing/2014/main" id="{E58B3E8E-9CFB-4E02-9275-EE8D19F352A3}"/>
              </a:ext>
            </a:extLst>
          </p:cNvPr>
          <p:cNvSpPr txBox="1"/>
          <p:nvPr/>
        </p:nvSpPr>
        <p:spPr>
          <a:xfrm>
            <a:off x="7906719" y="3589866"/>
            <a:ext cx="1709980" cy="923330"/>
          </a:xfrm>
          <a:prstGeom prst="rect">
            <a:avLst/>
          </a:prstGeom>
          <a:noFill/>
        </p:spPr>
        <p:txBody>
          <a:bodyPr wrap="square" rtlCol="0">
            <a:spAutoFit/>
          </a:bodyPr>
          <a:lstStyle/>
          <a:p>
            <a:r>
              <a:rPr lang="kk-KZ" dirty="0">
                <a:latin typeface="Times New Roman" panose="02020603050405020304" pitchFamily="18" charset="0"/>
                <a:cs typeface="Times New Roman" panose="02020603050405020304" pitchFamily="18" charset="0"/>
              </a:rPr>
              <a:t>Өндірісте басшылықтың үнемі болуы</a:t>
            </a:r>
            <a:endParaRPr lang="ru-KZ" dirty="0">
              <a:latin typeface="Times New Roman" panose="02020603050405020304" pitchFamily="18" charset="0"/>
              <a:cs typeface="Times New Roman" panose="02020603050405020304" pitchFamily="18" charset="0"/>
            </a:endParaRPr>
          </a:p>
        </p:txBody>
      </p:sp>
      <p:sp>
        <p:nvSpPr>
          <p:cNvPr id="31" name="TextBox 30">
            <a:extLst>
              <a:ext uri="{FF2B5EF4-FFF2-40B4-BE49-F238E27FC236}">
                <a16:creationId xmlns:a16="http://schemas.microsoft.com/office/drawing/2014/main" id="{81C3C1E7-402C-428D-8949-1EE3A19B423D}"/>
              </a:ext>
            </a:extLst>
          </p:cNvPr>
          <p:cNvSpPr txBox="1"/>
          <p:nvPr/>
        </p:nvSpPr>
        <p:spPr>
          <a:xfrm>
            <a:off x="9701940" y="3290354"/>
            <a:ext cx="1709980" cy="646331"/>
          </a:xfrm>
          <a:prstGeom prst="rect">
            <a:avLst/>
          </a:prstGeom>
          <a:noFill/>
        </p:spPr>
        <p:txBody>
          <a:bodyPr wrap="square" rtlCol="0">
            <a:spAutoFit/>
          </a:bodyPr>
          <a:lstStyle/>
          <a:p>
            <a:r>
              <a:rPr lang="kk-KZ" dirty="0">
                <a:latin typeface="Times New Roman" panose="02020603050405020304" pitchFamily="18" charset="0"/>
                <a:cs typeface="Times New Roman" panose="02020603050405020304" pitchFamily="18" charset="0"/>
              </a:rPr>
              <a:t>Тазалық пен тәртіпті сақтау</a:t>
            </a:r>
            <a:endParaRPr lang="ru-K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0707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5EB8E3BF-F464-4900-8994-851061A9AD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Премиум векторы | Развевающийся флаг сша, флаг америки">
            <a:extLst>
              <a:ext uri="{FF2B5EF4-FFF2-40B4-BE49-F238E27FC236}">
                <a16:creationId xmlns:a16="http://schemas.microsoft.com/office/drawing/2014/main" id="{6937132D-203B-4CE5-B1D2-12D12504E7B8}"/>
              </a:ext>
            </a:extLst>
          </p:cNvPr>
          <p:cNvPicPr>
            <a:picLocks noChangeAspect="1" noChangeArrowheads="1"/>
          </p:cNvPicPr>
          <p:nvPr/>
        </p:nvPicPr>
        <p:blipFill rotWithShape="1">
          <a:blip r:embed="rId2">
            <a:alphaModFix amt="35000"/>
            <a:extLst>
              <a:ext uri="{28A0092B-C50C-407E-A947-70E740481C1C}">
                <a14:useLocalDpi xmlns:a14="http://schemas.microsoft.com/office/drawing/2010/main" val="0"/>
              </a:ext>
            </a:extLst>
          </a:blip>
          <a:srcRect t="2014" b="1420"/>
          <a:stretch/>
        </p:blipFill>
        <p:spPr bwMode="auto">
          <a:xfrm>
            <a:off x="20" y="-64158"/>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8EB4B985-B46E-44D0-82F3-D88DD9805CE6}"/>
              </a:ext>
            </a:extLst>
          </p:cNvPr>
          <p:cNvSpPr>
            <a:spLocks noGrp="1"/>
          </p:cNvSpPr>
          <p:nvPr>
            <p:ph type="title"/>
          </p:nvPr>
        </p:nvSpPr>
        <p:spPr>
          <a:xfrm>
            <a:off x="1295402" y="982132"/>
            <a:ext cx="9601196" cy="1303867"/>
          </a:xfrm>
        </p:spPr>
        <p:txBody>
          <a:bodyPr>
            <a:normAutofit/>
          </a:bodyPr>
          <a:lstStyle/>
          <a:p>
            <a:r>
              <a:rPr lang="kk-KZ" dirty="0">
                <a:solidFill>
                  <a:srgbClr val="FFFFFF"/>
                </a:solidFill>
                <a:latin typeface="Times New Roman" panose="02020603050405020304" pitchFamily="18" charset="0"/>
                <a:cs typeface="Times New Roman" panose="02020603050405020304" pitchFamily="18" charset="0"/>
              </a:rPr>
              <a:t>АҚШ еліндегі басқару жүйесі</a:t>
            </a:r>
            <a:endParaRPr lang="ru-KZ" dirty="0">
              <a:solidFill>
                <a:srgbClr val="FFFFFF"/>
              </a:solidFill>
              <a:latin typeface="Times New Roman" panose="02020603050405020304" pitchFamily="18" charset="0"/>
              <a:cs typeface="Times New Roman" panose="02020603050405020304" pitchFamily="18" charset="0"/>
            </a:endParaRPr>
          </a:p>
        </p:txBody>
      </p:sp>
      <p:cxnSp>
        <p:nvCxnSpPr>
          <p:cNvPr id="73" name="Straight Connector 72">
            <a:extLst>
              <a:ext uri="{FF2B5EF4-FFF2-40B4-BE49-F238E27FC236}">
                <a16:creationId xmlns:a16="http://schemas.microsoft.com/office/drawing/2014/main" id="{8E0602D6-3A81-42F8-AE67-1BAAFC967C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000" y="2421466"/>
            <a:ext cx="9144000" cy="0"/>
          </a:xfrm>
          <a:prstGeom prst="line">
            <a:avLst/>
          </a:prstGeom>
          <a:ln w="15875">
            <a:solidFill>
              <a:srgbClr val="FFFFFF"/>
            </a:solidFill>
          </a:ln>
        </p:spPr>
        <p:style>
          <a:lnRef idx="2">
            <a:schemeClr val="accent1"/>
          </a:lnRef>
          <a:fillRef idx="0">
            <a:schemeClr val="accent1"/>
          </a:fillRef>
          <a:effectRef idx="1">
            <a:schemeClr val="accent1"/>
          </a:effectRef>
          <a:fontRef idx="minor">
            <a:schemeClr val="tx1"/>
          </a:fontRef>
        </p:style>
      </p:cxnSp>
      <p:sp>
        <p:nvSpPr>
          <p:cNvPr id="3" name="Объект 2">
            <a:extLst>
              <a:ext uri="{FF2B5EF4-FFF2-40B4-BE49-F238E27FC236}">
                <a16:creationId xmlns:a16="http://schemas.microsoft.com/office/drawing/2014/main" id="{6B1D4DF2-B2CC-4508-92DC-2CE6898B71B1}"/>
              </a:ext>
            </a:extLst>
          </p:cNvPr>
          <p:cNvSpPr>
            <a:spLocks noGrp="1"/>
          </p:cNvSpPr>
          <p:nvPr>
            <p:ph idx="1"/>
          </p:nvPr>
        </p:nvSpPr>
        <p:spPr>
          <a:xfrm>
            <a:off x="1295401" y="2556932"/>
            <a:ext cx="9601196" cy="3318936"/>
          </a:xfrm>
        </p:spPr>
        <p:txBody>
          <a:bodyPr>
            <a:normAutofit/>
          </a:bodyPr>
          <a:lstStyle/>
          <a:p>
            <a:r>
              <a:rPr lang="ru-RU" dirty="0" err="1">
                <a:solidFill>
                  <a:srgbClr val="FFFFFF"/>
                </a:solidFill>
                <a:latin typeface="Times New Roman" panose="02020603050405020304" pitchFamily="18" charset="0"/>
                <a:cs typeface="Times New Roman" panose="02020603050405020304" pitchFamily="18" charset="0"/>
              </a:rPr>
              <a:t>Персоналды</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басқарудың</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өзіндік</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моделін</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алғашқылардың</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бірі</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болып</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американдықтар</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жасады</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Қазіргі</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уақытта</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ол</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көптеген</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елдерде</a:t>
            </a:r>
            <a:r>
              <a:rPr lang="ru-RU" dirty="0">
                <a:solidFill>
                  <a:srgbClr val="FFFFFF"/>
                </a:solidFill>
                <a:latin typeface="Times New Roman" panose="02020603050405020304" pitchFamily="18" charset="0"/>
                <a:cs typeface="Times New Roman" panose="02020603050405020304" pitchFamily="18" charset="0"/>
              </a:rPr>
              <a:t> - </a:t>
            </a:r>
            <a:r>
              <a:rPr lang="ru-RU" dirty="0" err="1">
                <a:solidFill>
                  <a:srgbClr val="FFFFFF"/>
                </a:solidFill>
                <a:latin typeface="Times New Roman" panose="02020603050405020304" pitchFamily="18" charset="0"/>
                <a:cs typeface="Times New Roman" panose="02020603050405020304" pitchFamily="18" charset="0"/>
              </a:rPr>
              <a:t>Ұлыбританияда</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Канадада</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Жаңа</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Зеландияда</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белсенді</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қолданылады</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және</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әрине</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ол</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өз</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Отанында</a:t>
            </a:r>
            <a:r>
              <a:rPr lang="ru-RU" dirty="0">
                <a:solidFill>
                  <a:srgbClr val="FFFFFF"/>
                </a:solidFill>
                <a:latin typeface="Times New Roman" panose="02020603050405020304" pitchFamily="18" charset="0"/>
                <a:cs typeface="Times New Roman" panose="02020603050405020304" pitchFamily="18" charset="0"/>
              </a:rPr>
              <a:t> - АҚШ-та </a:t>
            </a:r>
            <a:r>
              <a:rPr lang="ru-RU" dirty="0" err="1">
                <a:solidFill>
                  <a:srgbClr val="FFFFFF"/>
                </a:solidFill>
                <a:latin typeface="Times New Roman" panose="02020603050405020304" pitchFamily="18" charset="0"/>
                <a:cs typeface="Times New Roman" panose="02020603050405020304" pitchFamily="18" charset="0"/>
              </a:rPr>
              <a:t>кеңінен</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қолданылады</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Жапонияда</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персоналды</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басқарудың</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өзіндік</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моделі</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болғанына</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қарамастан</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ол</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американдықты</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жиі</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қолданады</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Ресейде</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екі</a:t>
            </a:r>
            <a:r>
              <a:rPr lang="ru-RU" dirty="0">
                <a:solidFill>
                  <a:srgbClr val="FFFFFF"/>
                </a:solidFill>
                <a:latin typeface="Times New Roman" panose="02020603050405020304" pitchFamily="18" charset="0"/>
                <a:cs typeface="Times New Roman" panose="02020603050405020304" pitchFamily="18" charset="0"/>
              </a:rPr>
              <a:t> модель де </a:t>
            </a:r>
            <a:r>
              <a:rPr lang="ru-RU" dirty="0" err="1">
                <a:solidFill>
                  <a:srgbClr val="FFFFFF"/>
                </a:solidFill>
                <a:latin typeface="Times New Roman" panose="02020603050405020304" pitchFamily="18" charset="0"/>
                <a:cs typeface="Times New Roman" panose="02020603050405020304" pitchFamily="18" charset="0"/>
              </a:rPr>
              <a:t>шебер</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үйлесімде</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тиімді</a:t>
            </a:r>
            <a:r>
              <a:rPr lang="ru-RU" dirty="0">
                <a:solidFill>
                  <a:srgbClr val="FFFFFF"/>
                </a:solidFill>
                <a:latin typeface="Times New Roman" panose="02020603050405020304" pitchFamily="18" charset="0"/>
                <a:cs typeface="Times New Roman" panose="02020603050405020304" pitchFamily="18" charset="0"/>
              </a:rPr>
              <a:t> </a:t>
            </a:r>
            <a:r>
              <a:rPr lang="ru-RU" dirty="0" err="1">
                <a:solidFill>
                  <a:srgbClr val="FFFFFF"/>
                </a:solidFill>
                <a:latin typeface="Times New Roman" panose="02020603050405020304" pitchFamily="18" charset="0"/>
                <a:cs typeface="Times New Roman" panose="02020603050405020304" pitchFamily="18" charset="0"/>
              </a:rPr>
              <a:t>қолданылады</a:t>
            </a:r>
            <a:r>
              <a:rPr lang="ru-RU" dirty="0">
                <a:solidFill>
                  <a:srgbClr val="FFFFFF"/>
                </a:solidFill>
                <a:latin typeface="Times New Roman" panose="02020603050405020304" pitchFamily="18" charset="0"/>
                <a:cs typeface="Times New Roman" panose="02020603050405020304" pitchFamily="18" charset="0"/>
              </a:rPr>
              <a:t>.</a:t>
            </a:r>
            <a:endParaRPr lang="ru-KZ" dirty="0">
              <a:solidFill>
                <a:srgbClr val="FFFF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1610856"/>
      </p:ext>
    </p:extLst>
  </p:cSld>
  <p:clrMapOvr>
    <a:overrideClrMapping bg1="dk1" tx1="lt1" bg2="dk2" tx2="lt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otalTime>19</TotalTime>
  <Words>602</Words>
  <Application>Microsoft Office PowerPoint</Application>
  <PresentationFormat>Широкоэкранный</PresentationFormat>
  <Paragraphs>38</Paragraphs>
  <Slides>18</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18</vt:i4>
      </vt:variant>
    </vt:vector>
  </HeadingPairs>
  <TitlesOfParts>
    <vt:vector size="22" baseType="lpstr">
      <vt:lpstr>Arial</vt:lpstr>
      <vt:lpstr>Garamond</vt:lpstr>
      <vt:lpstr>Times New Roman</vt:lpstr>
      <vt:lpstr>Натуральные материалы</vt:lpstr>
      <vt:lpstr>Презентация PowerPoint</vt:lpstr>
      <vt:lpstr>Жоспар:</vt:lpstr>
      <vt:lpstr>Кіріспе</vt:lpstr>
      <vt:lpstr>Жапониядағы басқару жүйесі</vt:lpstr>
      <vt:lpstr>Презентация PowerPoint</vt:lpstr>
      <vt:lpstr>Топтық жұмыс</vt:lpstr>
      <vt:lpstr>Презентация PowerPoint</vt:lpstr>
      <vt:lpstr>Хидеки Ёсихараның айтуынша, жапондық басқарудың алты белгісі бар</vt:lpstr>
      <vt:lpstr>АҚШ еліндегі басқару жүйесі</vt:lpstr>
      <vt:lpstr>АҚШ еліндегі басқару жүйесі</vt:lpstr>
      <vt:lpstr>Жұмысқа қабылдау ерекшелігі</vt:lpstr>
      <vt:lpstr>Презентация PowerPoint</vt:lpstr>
      <vt:lpstr>Презентация PowerPoint</vt:lpstr>
      <vt:lpstr>2025 жылы менеджерлер қажет ететін 7 дағды</vt:lpstr>
      <vt:lpstr>Мұғалімнің басқарушылық қабілетін қалай қалыптастыруға болады?</vt:lpstr>
      <vt:lpstr>Басқарушылық қабілеттер</vt:lpstr>
      <vt:lpstr>Қорытынды</vt:lpstr>
      <vt:lpstr>Назарларыңызға рахмет!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m7332</dc:creator>
  <cp:lastModifiedBy>Куаныш Молдасан</cp:lastModifiedBy>
  <cp:revision>4</cp:revision>
  <dcterms:created xsi:type="dcterms:W3CDTF">2020-11-09T07:30:28Z</dcterms:created>
  <dcterms:modified xsi:type="dcterms:W3CDTF">2025-09-28T14:40:11Z</dcterms:modified>
</cp:coreProperties>
</file>